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310" r:id="rId8"/>
    <p:sldId id="311" r:id="rId9"/>
    <p:sldId id="292" r:id="rId10"/>
    <p:sldId id="295" r:id="rId11"/>
    <p:sldId id="312" r:id="rId12"/>
    <p:sldId id="298" r:id="rId13"/>
    <p:sldId id="314" r:id="rId14"/>
    <p:sldId id="296" r:id="rId15"/>
    <p:sldId id="316" r:id="rId16"/>
    <p:sldId id="315" r:id="rId17"/>
    <p:sldId id="317" r:id="rId18"/>
    <p:sldId id="318" r:id="rId19"/>
    <p:sldId id="299" r:id="rId20"/>
    <p:sldId id="319" r:id="rId21"/>
    <p:sldId id="320" r:id="rId22"/>
    <p:sldId id="321" r:id="rId23"/>
    <p:sldId id="323" r:id="rId24"/>
    <p:sldId id="322" r:id="rId25"/>
    <p:sldId id="302" r:id="rId26"/>
    <p:sldId id="303" r:id="rId27"/>
    <p:sldId id="324" r:id="rId28"/>
    <p:sldId id="304" r:id="rId29"/>
    <p:sldId id="308"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21338-2AF3-4587-B1FA-7CF98F25D00E}" v="7" dt="2022-06-02T19:51:42.503"/>
    <p1510:client id="{2C378910-C004-CC07-D1B2-2E8B25E837AB}" v="170" dt="2022-04-11T14:18:58.437"/>
    <p1510:client id="{406676C0-014E-B801-F837-A8C6B3C80271}" v="11" dt="2022-05-31T18:40:41.381"/>
    <p1510:client id="{43073FC3-1B1C-39C2-AFC2-8994B5C50239}" v="29" dt="2022-05-31T18:40:50.688"/>
    <p1510:client id="{57A226EC-233C-4874-2466-F94F84526957}" v="32" dt="2022-05-31T17:41:38.678"/>
    <p1510:client id="{73125954-CF8E-48C8-9714-063C05BC21F2}" v="114" dt="2022-04-11T02:35:51.631"/>
    <p1510:client id="{80B26039-8687-479D-96B1-28897D85C0AA}" v="2" dt="2022-05-31T18:23:34.559"/>
    <p1510:client id="{CD26A441-59D9-C13A-4C96-FEFAC2CACECB}" v="5" dt="2022-04-11T14:17:32.123"/>
    <p1510:client id="{E6567049-AF73-3304-FB14-65C314AFD5F4}" v="3" dt="2022-05-03T13:13:36.075"/>
    <p1510:client id="{F5D2C059-393A-4501-ABE9-CA243D5875A5}" v="67" dt="2022-05-03T01:26:56.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8FDC-0442-4F72-AA18-25292082CD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F7202-F8AC-4825-A744-D28317B08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50774-B423-4D9D-AF64-6EA8C1EC2E7F}"/>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5" name="Footer Placeholder 4">
            <a:extLst>
              <a:ext uri="{FF2B5EF4-FFF2-40B4-BE49-F238E27FC236}">
                <a16:creationId xmlns:a16="http://schemas.microsoft.com/office/drawing/2014/main" id="{E8C329CA-42FA-4A2C-BDE5-1CAD9E03E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69037-7E6F-47BC-A5D3-5F7168AA1B2C}"/>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356254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DDBE-A066-4CB5-AFCE-4FCB64B38E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02992-170C-430B-998B-B6FD97F7A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78BC5-CB52-4CEC-BF39-F5306B321888}"/>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5" name="Footer Placeholder 4">
            <a:extLst>
              <a:ext uri="{FF2B5EF4-FFF2-40B4-BE49-F238E27FC236}">
                <a16:creationId xmlns:a16="http://schemas.microsoft.com/office/drawing/2014/main" id="{BE06056D-6499-4C56-9EF1-1CCF21E93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6636E-A667-4F3A-B13F-391ABD862565}"/>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89332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72CD5-BA3F-447E-90B0-1EE07B5BC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FC1CDA-B401-44F3-877F-09D4DCDB50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D4297-C35F-4E9B-BD98-E42915FAF404}"/>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5" name="Footer Placeholder 4">
            <a:extLst>
              <a:ext uri="{FF2B5EF4-FFF2-40B4-BE49-F238E27FC236}">
                <a16:creationId xmlns:a16="http://schemas.microsoft.com/office/drawing/2014/main" id="{CA270E99-84C4-4520-B0A2-02B153379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F40B6-0378-4C4C-9C3F-A54DC74D40F9}"/>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292034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6328-F506-4D90-AFB3-9AF4ADC9F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61855-C77B-4AFD-8488-4E5A15D4C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9B7A6-A790-4CA1-87C5-C92660245C6B}"/>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5" name="Footer Placeholder 4">
            <a:extLst>
              <a:ext uri="{FF2B5EF4-FFF2-40B4-BE49-F238E27FC236}">
                <a16:creationId xmlns:a16="http://schemas.microsoft.com/office/drawing/2014/main" id="{740D0A6E-3B27-4084-91F0-661EC4121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C8FFB-AF29-422F-AECE-F79F980023BE}"/>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73110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3DF8-4138-414A-BD33-D8362023F9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F9D72C-F980-4B02-B962-4FD7E05E3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CB9F0F-C298-401D-9CE4-C3B681583EB2}"/>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5" name="Footer Placeholder 4">
            <a:extLst>
              <a:ext uri="{FF2B5EF4-FFF2-40B4-BE49-F238E27FC236}">
                <a16:creationId xmlns:a16="http://schemas.microsoft.com/office/drawing/2014/main" id="{0908EA68-DCA7-4B23-B57F-1745D3211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43771-A0F0-49EC-B5EF-9A307CB8C7C6}"/>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50444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3C63-ECCC-4A3B-BC99-93653B5C5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69C9F-971C-4C23-BD77-CBD3CB8CE9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9FAE5-163E-4E73-B225-589AD2D77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5A3A7F-ED37-4A72-B58A-5BCB532DE0C1}"/>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6" name="Footer Placeholder 5">
            <a:extLst>
              <a:ext uri="{FF2B5EF4-FFF2-40B4-BE49-F238E27FC236}">
                <a16:creationId xmlns:a16="http://schemas.microsoft.com/office/drawing/2014/main" id="{7B5B58F5-7BD8-4A79-AA8B-3F60105C8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A59B1-396E-4967-A5FE-03835DC5DD50}"/>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22015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4C35-9195-4753-A61A-616D5C13DC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0B23EB-16BD-4811-8FE9-11BCC9559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01B2B-8724-4D95-B1CE-0310DF9444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395C79-E73B-498A-8410-5178465FB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8A175-AED4-4A13-B1CA-FE99FF2A5B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C7FF04-2825-45A1-9A39-29AF8EF1CF33}"/>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8" name="Footer Placeholder 7">
            <a:extLst>
              <a:ext uri="{FF2B5EF4-FFF2-40B4-BE49-F238E27FC236}">
                <a16:creationId xmlns:a16="http://schemas.microsoft.com/office/drawing/2014/main" id="{DAEEBFF9-BD07-45DF-A76D-C8BB31D48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3C30F6-B6ED-4EF1-B7B9-C7CC0CA63093}"/>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290490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9B61-2D31-4757-8765-D2CCFED47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84DEB-B931-481E-A0EC-1DAE79AFEE6D}"/>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4" name="Footer Placeholder 3">
            <a:extLst>
              <a:ext uri="{FF2B5EF4-FFF2-40B4-BE49-F238E27FC236}">
                <a16:creationId xmlns:a16="http://schemas.microsoft.com/office/drawing/2014/main" id="{D0AFD5AD-46AF-495C-AAE0-F1E444D4F9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98E620-C0A8-42D0-AFCC-9662BA31DEAC}"/>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20306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BA445-FD1A-49EA-A1C8-A2F6DEE2AB7F}"/>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3" name="Footer Placeholder 2">
            <a:extLst>
              <a:ext uri="{FF2B5EF4-FFF2-40B4-BE49-F238E27FC236}">
                <a16:creationId xmlns:a16="http://schemas.microsoft.com/office/drawing/2014/main" id="{9688110A-FC1B-4514-A22E-DA7D0BA0C6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560B9-5016-4232-8D2A-0A56A060CAB1}"/>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288532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BB9D-E167-4D4A-BC58-EDF85A7E1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5785B-CC03-4538-B4C8-2B2FE3F83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A63B0-0B86-4F79-ADD7-B4C209B80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F247FB-8431-46C2-B127-C59E6DDA2A7C}"/>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6" name="Footer Placeholder 5">
            <a:extLst>
              <a:ext uri="{FF2B5EF4-FFF2-40B4-BE49-F238E27FC236}">
                <a16:creationId xmlns:a16="http://schemas.microsoft.com/office/drawing/2014/main" id="{395B37A4-0528-402F-B182-2F08AC892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2954-1268-4032-9787-E675F997186E}"/>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44125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55A2-335A-4CFD-ABDD-3AD16FD3F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C01E77-AD31-4FF7-AB2A-68E0FBB23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B071AF-1C55-4374-9B37-EABFEC397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532AA3-9C8C-41E7-9073-DCA535044532}"/>
              </a:ext>
            </a:extLst>
          </p:cNvPr>
          <p:cNvSpPr>
            <a:spLocks noGrp="1"/>
          </p:cNvSpPr>
          <p:nvPr>
            <p:ph type="dt" sz="half" idx="10"/>
          </p:nvPr>
        </p:nvSpPr>
        <p:spPr/>
        <p:txBody>
          <a:bodyPr/>
          <a:lstStyle/>
          <a:p>
            <a:fld id="{07625900-DE9C-4218-9EA5-62444A9BCBBE}" type="datetimeFigureOut">
              <a:rPr lang="en-US" smtClean="0"/>
              <a:t>6/6/2022</a:t>
            </a:fld>
            <a:endParaRPr lang="en-US"/>
          </a:p>
        </p:txBody>
      </p:sp>
      <p:sp>
        <p:nvSpPr>
          <p:cNvPr id="6" name="Footer Placeholder 5">
            <a:extLst>
              <a:ext uri="{FF2B5EF4-FFF2-40B4-BE49-F238E27FC236}">
                <a16:creationId xmlns:a16="http://schemas.microsoft.com/office/drawing/2014/main" id="{AB406A34-27F0-452A-928A-5994DF587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A68C9-6BDE-40FE-9701-73E87BAE78CB}"/>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86169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FF769-3A51-440B-B6A3-229FA64DC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C6F1F-D659-472E-B9AE-5A2F35D3E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52673-74DF-4255-828E-888BC84B0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25900-DE9C-4218-9EA5-62444A9BCBBE}" type="datetimeFigureOut">
              <a:rPr lang="en-US" smtClean="0"/>
              <a:t>6/6/2022</a:t>
            </a:fld>
            <a:endParaRPr lang="en-US"/>
          </a:p>
        </p:txBody>
      </p:sp>
      <p:sp>
        <p:nvSpPr>
          <p:cNvPr id="5" name="Footer Placeholder 4">
            <a:extLst>
              <a:ext uri="{FF2B5EF4-FFF2-40B4-BE49-F238E27FC236}">
                <a16:creationId xmlns:a16="http://schemas.microsoft.com/office/drawing/2014/main" id="{17945DAE-0CA3-4295-9A73-EE469208C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4FA96-1A5E-4ED6-82F9-518A8C83C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C436F-CA3E-4BD5-B6BA-E2075286FE65}" type="slidenum">
              <a:rPr lang="en-US" smtClean="0"/>
              <a:t>‹#›</a:t>
            </a:fld>
            <a:endParaRPr lang="en-US"/>
          </a:p>
        </p:txBody>
      </p:sp>
    </p:spTree>
    <p:extLst>
      <p:ext uri="{BB962C8B-B14F-4D97-AF65-F5344CB8AC3E}">
        <p14:creationId xmlns:p14="http://schemas.microsoft.com/office/powerpoint/2010/main" val="82417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caepnet.org/accreditation/about-accreditation/why-it-matters" TargetMode="External"/><Relationship Id="rId2" Type="http://schemas.openxmlformats.org/officeDocument/2006/relationships/hyperlink" Target="http://caepnet.org/accreditation/about-accreditation/what-is-accreditation" TargetMode="External"/><Relationship Id="rId1" Type="http://schemas.openxmlformats.org/officeDocument/2006/relationships/slideLayout" Target="../slideLayouts/slideLayout6.xml"/><Relationship Id="rId4" Type="http://schemas.openxmlformats.org/officeDocument/2006/relationships/hyperlink" Target="mailto:communications@caepnet.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communications@caepnet.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communications@caepnet.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epnet.org/PromoteAccreditatio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ung.edu/news/articles/2021/12/college-of-education-earns-accreditation.php"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502DF4-512C-468D-84DD-CC5B889524D9}"/>
              </a:ext>
            </a:extLst>
          </p:cNvPr>
          <p:cNvPicPr>
            <a:picLocks noChangeAspect="1"/>
          </p:cNvPicPr>
          <p:nvPr/>
        </p:nvPicPr>
        <p:blipFill rotWithShape="1">
          <a:blip r:embed="rId2">
            <a:alphaModFix amt="85000"/>
          </a:blip>
          <a:srcRect t="5926" b="9804"/>
          <a:stretch/>
        </p:blipFill>
        <p:spPr>
          <a:xfrm>
            <a:off x="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667A76B-D178-4C77-8867-5E69D42A34C9}"/>
              </a:ext>
            </a:extLst>
          </p:cNvPr>
          <p:cNvSpPr>
            <a:spLocks noGrp="1"/>
          </p:cNvSpPr>
          <p:nvPr>
            <p:ph type="ctrTitle"/>
          </p:nvPr>
        </p:nvSpPr>
        <p:spPr>
          <a:xfrm>
            <a:off x="7728155" y="3756637"/>
            <a:ext cx="4554348" cy="1192588"/>
          </a:xfrm>
        </p:spPr>
        <p:txBody>
          <a:bodyPr>
            <a:normAutofit/>
          </a:bodyPr>
          <a:lstStyle/>
          <a:p>
            <a:r>
              <a:rPr lang="en-US" sz="3000" b="1">
                <a:latin typeface="Arial Black"/>
              </a:rPr>
              <a:t> Spring 2022 Branding Guide </a:t>
            </a:r>
            <a:endParaRPr lang="en-US" sz="3000" b="1">
              <a:latin typeface="Arial Black" panose="020B0A04020102020204" pitchFamily="34" charset="0"/>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028" name="Picture 4" descr="UDC Education Unit Celebrates CAEP Accreditation Award Image | University  of the District of Columbia">
            <a:extLst>
              <a:ext uri="{FF2B5EF4-FFF2-40B4-BE49-F238E27FC236}">
                <a16:creationId xmlns:a16="http://schemas.microsoft.com/office/drawing/2014/main" id="{0132A086-AA1B-48D8-A07B-1B8FF27439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297227" y="277567"/>
            <a:ext cx="4000500" cy="91440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04639C1-D479-49FE-BDBC-D55C99277928}"/>
              </a:ext>
            </a:extLst>
          </p:cNvPr>
          <p:cNvSpPr txBox="1">
            <a:spLocks/>
          </p:cNvSpPr>
          <p:nvPr/>
        </p:nvSpPr>
        <p:spPr>
          <a:xfrm>
            <a:off x="7613579" y="4893662"/>
            <a:ext cx="4668923" cy="11925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a:t>Guidelines &amp; Tips for Promoting Your Accreditation Status</a:t>
            </a:r>
          </a:p>
        </p:txBody>
      </p:sp>
    </p:spTree>
    <p:extLst>
      <p:ext uri="{BB962C8B-B14F-4D97-AF65-F5344CB8AC3E}">
        <p14:creationId xmlns:p14="http://schemas.microsoft.com/office/powerpoint/2010/main" val="267926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608" y="1364958"/>
            <a:ext cx="11311738" cy="451342"/>
          </a:xfrm>
          <a:prstGeom prst="rect">
            <a:avLst/>
          </a:prstGeom>
        </p:spPr>
        <p:txBody>
          <a:bodyPr wrap="square">
            <a:spAutoFit/>
          </a:bodyPr>
          <a:lstStyle/>
          <a:p>
            <a:r>
              <a:rPr lang="en-US" sz="2333" i="1"/>
              <a:t>Sample Tweets: Promoting in Under 160 Characters </a:t>
            </a:r>
          </a:p>
        </p:txBody>
      </p:sp>
      <p:sp>
        <p:nvSpPr>
          <p:cNvPr id="4" name="Rectangle 3"/>
          <p:cNvSpPr/>
          <p:nvPr/>
        </p:nvSpPr>
        <p:spPr>
          <a:xfrm>
            <a:off x="771143" y="603903"/>
            <a:ext cx="11311738" cy="605230"/>
          </a:xfrm>
          <a:prstGeom prst="rect">
            <a:avLst/>
          </a:prstGeom>
        </p:spPr>
        <p:txBody>
          <a:bodyPr wrap="square">
            <a:spAutoFit/>
          </a:bodyPr>
          <a:lstStyle/>
          <a:p>
            <a:r>
              <a:rPr lang="en-US" sz="3333" b="1"/>
              <a:t>Twitter Language</a:t>
            </a:r>
          </a:p>
        </p:txBody>
      </p:sp>
      <p:sp>
        <p:nvSpPr>
          <p:cNvPr id="5" name="Rectangle 4"/>
          <p:cNvSpPr/>
          <p:nvPr/>
        </p:nvSpPr>
        <p:spPr>
          <a:xfrm>
            <a:off x="771143" y="2127951"/>
            <a:ext cx="10596008" cy="2636363"/>
          </a:xfrm>
          <a:prstGeom prst="rect">
            <a:avLst/>
          </a:prstGeom>
        </p:spPr>
        <p:txBody>
          <a:bodyPr wrap="square">
            <a:spAutoFit/>
          </a:bodyPr>
          <a:lstStyle/>
          <a:p>
            <a:pPr marL="285739" indent="-285739">
              <a:buFont typeface="Arial"/>
              <a:buChar char="•"/>
            </a:pPr>
            <a:r>
              <a:rPr lang="en-US" sz="2333" b="1"/>
              <a:t>[EPP Name] </a:t>
            </a:r>
            <a:r>
              <a:rPr lang="en-US" sz="2333"/>
              <a:t>is committed to excellence in #educatorprep! </a:t>
            </a:r>
            <a:r>
              <a:rPr lang="en-US" sz="2333" b="1"/>
              <a:t>#CAEPAccredited </a:t>
            </a:r>
            <a:r>
              <a:rPr lang="en-US" sz="2333"/>
              <a:t>@caepupdates</a:t>
            </a:r>
          </a:p>
          <a:p>
            <a:pPr marL="285739" indent="-285739">
              <a:buFont typeface="Arial"/>
              <a:buChar char="•"/>
            </a:pPr>
            <a:r>
              <a:rPr lang="en-US" sz="2333"/>
              <a:t>Our national accreditation means </a:t>
            </a:r>
            <a:r>
              <a:rPr lang="en-US" sz="2400"/>
              <a:t>we are demonstrating excellence in the areas of content and </a:t>
            </a:r>
            <a:r>
              <a:rPr lang="en-US" sz="2400" b="1"/>
              <a:t>#pedagogy</a:t>
            </a:r>
            <a:r>
              <a:rPr lang="en-US" sz="2400"/>
              <a:t>, </a:t>
            </a:r>
            <a:r>
              <a:rPr lang="en-US" sz="2400" b="1"/>
              <a:t>#clinicalexperiences</a:t>
            </a:r>
            <a:r>
              <a:rPr lang="en-US" sz="2400"/>
              <a:t>, selectivity, program impact, and capacity for #continuousimprovement </a:t>
            </a:r>
            <a:r>
              <a:rPr lang="en-US" sz="2400" b="1"/>
              <a:t>@caepupdates</a:t>
            </a:r>
            <a:endParaRPr lang="en-US" sz="2333" b="1"/>
          </a:p>
          <a:p>
            <a:pPr marL="285739" indent="-285739">
              <a:buFont typeface="Arial"/>
              <a:buChar char="•"/>
            </a:pPr>
            <a:r>
              <a:rPr lang="en-US" sz="2333"/>
              <a:t>Earning @caepupdates accreditation shows our teacher candidates will be ready to teach on day one</a:t>
            </a:r>
          </a:p>
        </p:txBody>
      </p:sp>
      <p:pic>
        <p:nvPicPr>
          <p:cNvPr id="6" name="Picture 5" descr="A picture containing vector graphics&#10;&#10;Description generated with very high confidence">
            <a:extLst>
              <a:ext uri="{FF2B5EF4-FFF2-40B4-BE49-F238E27FC236}">
                <a16:creationId xmlns:a16="http://schemas.microsoft.com/office/drawing/2014/main" id="{654AFC38-958E-432A-888F-448762939B14}"/>
              </a:ext>
            </a:extLst>
          </p:cNvPr>
          <p:cNvPicPr>
            <a:picLocks noChangeAspect="1"/>
          </p:cNvPicPr>
          <p:nvPr/>
        </p:nvPicPr>
        <p:blipFill>
          <a:blip r:embed="rId2"/>
          <a:stretch>
            <a:fillRect/>
          </a:stretch>
        </p:blipFill>
        <p:spPr>
          <a:xfrm>
            <a:off x="4190772" y="267746"/>
            <a:ext cx="1352040" cy="1097212"/>
          </a:xfrm>
          <a:prstGeom prst="rect">
            <a:avLst/>
          </a:prstGeom>
        </p:spPr>
      </p:pic>
      <p:sp>
        <p:nvSpPr>
          <p:cNvPr id="11" name="Rectangle 10">
            <a:extLst>
              <a:ext uri="{FF2B5EF4-FFF2-40B4-BE49-F238E27FC236}">
                <a16:creationId xmlns:a16="http://schemas.microsoft.com/office/drawing/2014/main" id="{B51A7D52-B616-4287-AB06-DF244E7448FB}"/>
              </a:ext>
            </a:extLst>
          </p:cNvPr>
          <p:cNvSpPr/>
          <p:nvPr/>
        </p:nvSpPr>
        <p:spPr>
          <a:xfrm>
            <a:off x="5542812" y="501343"/>
            <a:ext cx="2566835" cy="810350"/>
          </a:xfrm>
          <a:prstGeom prst="rect">
            <a:avLst/>
          </a:prstGeom>
        </p:spPr>
        <p:txBody>
          <a:bodyPr wrap="square">
            <a:spAutoFit/>
          </a:bodyPr>
          <a:lstStyle/>
          <a:p>
            <a:r>
              <a:rPr lang="en-US" sz="2333">
                <a:solidFill>
                  <a:srgbClr val="2796D9"/>
                </a:solidFill>
              </a:rPr>
              <a:t>Give CAEP a follow! </a:t>
            </a:r>
          </a:p>
          <a:p>
            <a:r>
              <a:rPr lang="en-US" sz="2333" b="1">
                <a:solidFill>
                  <a:srgbClr val="2796D9"/>
                </a:solidFill>
              </a:rPr>
              <a:t>@</a:t>
            </a:r>
            <a:r>
              <a:rPr lang="en-US" sz="2333" b="1" err="1">
                <a:solidFill>
                  <a:srgbClr val="2796D9"/>
                </a:solidFill>
              </a:rPr>
              <a:t>caepupdates</a:t>
            </a:r>
            <a:endParaRPr lang="en-US" sz="2333" b="1">
              <a:solidFill>
                <a:srgbClr val="2796D9"/>
              </a:solidFill>
            </a:endParaRPr>
          </a:p>
        </p:txBody>
      </p:sp>
      <p:pic>
        <p:nvPicPr>
          <p:cNvPr id="8194" name="Picture 2" descr="Reach vs Impression: The Difference and It's Importance | Keyhole">
            <a:extLst>
              <a:ext uri="{FF2B5EF4-FFF2-40B4-BE49-F238E27FC236}">
                <a16:creationId xmlns:a16="http://schemas.microsoft.com/office/drawing/2014/main" id="{9950A4AE-0D05-486F-B5D3-15E4801F5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201" y="4534052"/>
            <a:ext cx="4441877" cy="19179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3B94413-701C-4CDA-9A1A-FD615942D5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22"/>
          <a:stretch/>
        </p:blipFill>
        <p:spPr bwMode="auto">
          <a:xfrm>
            <a:off x="4392898" y="4534052"/>
            <a:ext cx="3084303" cy="19179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DC Education Unit Celebrates CAEP Accreditation Award Image | University  of the District of Columbia">
            <a:extLst>
              <a:ext uri="{FF2B5EF4-FFF2-40B4-BE49-F238E27FC236}">
                <a16:creationId xmlns:a16="http://schemas.microsoft.com/office/drawing/2014/main" id="{F4708AA1-5B52-4A80-AF00-F545E5CF69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238" b="30828"/>
          <a:stretch/>
        </p:blipFill>
        <p:spPr bwMode="auto">
          <a:xfrm>
            <a:off x="272922" y="5815245"/>
            <a:ext cx="2785942" cy="63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07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7DB128B1-1D41-485E-8ADB-7A9899BD1B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808" b="-1"/>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10269" y="2249213"/>
            <a:ext cx="4826833" cy="3742762"/>
          </a:xfrm>
          <a:prstGeom prst="rect">
            <a:avLst/>
          </a:prstGeom>
        </p:spPr>
        <p:txBody>
          <a:bodyPr vert="horz" lIns="91440" tIns="45720" rIns="91440" bIns="45720" rtlCol="0">
            <a:normAutofit/>
          </a:bodyPr>
          <a:lstStyle/>
          <a:p>
            <a:pPr marL="285115" indent="-228600">
              <a:lnSpc>
                <a:spcPct val="90000"/>
              </a:lnSpc>
              <a:spcAft>
                <a:spcPts val="600"/>
              </a:spcAft>
              <a:buFont typeface="Arial" panose="020B0604020202020204" pitchFamily="34" charset="0"/>
              <a:buChar char="•"/>
            </a:pPr>
            <a:r>
              <a:rPr lang="en-US" sz="2000"/>
              <a:t>The </a:t>
            </a:r>
            <a:r>
              <a:rPr lang="en-US" sz="2000" b="1"/>
              <a:t>@Council for the Accreditation of Educator Preparation </a:t>
            </a:r>
            <a:r>
              <a:rPr lang="en-US" sz="2000"/>
              <a:t>(CAEP) accredits [EPP Name]. CAEP promotes excellence in educator preparation through quality assurance and continuous improvement. </a:t>
            </a:r>
          </a:p>
          <a:p>
            <a:pPr marL="285115" indent="-228600">
              <a:lnSpc>
                <a:spcPct val="90000"/>
              </a:lnSpc>
              <a:spcAft>
                <a:spcPts val="600"/>
              </a:spcAft>
              <a:buFont typeface="Arial" panose="020B0604020202020204" pitchFamily="34" charset="0"/>
              <a:buChar char="•"/>
            </a:pPr>
            <a:r>
              <a:rPr lang="en-US" sz="2000" b="1"/>
              <a:t>[EPP Name] </a:t>
            </a:r>
            <a:r>
              <a:rPr lang="en-US" sz="2000"/>
              <a:t>meets rigorous national standards for educator preparation set by the </a:t>
            </a:r>
            <a:r>
              <a:rPr lang="en-US" sz="2000" b="1"/>
              <a:t>@Council for the Accreditation of Educator Preparation</a:t>
            </a:r>
            <a:r>
              <a:rPr lang="en-US" sz="2000"/>
              <a:t>. </a:t>
            </a:r>
            <a:endParaRPr lang="en-US" sz="1700"/>
          </a:p>
        </p:txBody>
      </p:sp>
      <p:sp>
        <p:nvSpPr>
          <p:cNvPr id="4" name="Rectangle 3"/>
          <p:cNvSpPr/>
          <p:nvPr/>
        </p:nvSpPr>
        <p:spPr>
          <a:xfrm>
            <a:off x="7322444" y="1341363"/>
            <a:ext cx="4602481" cy="605230"/>
          </a:xfrm>
          <a:prstGeom prst="rect">
            <a:avLst/>
          </a:prstGeom>
        </p:spPr>
        <p:txBody>
          <a:bodyPr wrap="square">
            <a:spAutoFit/>
          </a:bodyPr>
          <a:lstStyle/>
          <a:p>
            <a:pPr algn="ctr">
              <a:spcAft>
                <a:spcPts val="600"/>
              </a:spcAft>
            </a:pPr>
            <a:r>
              <a:rPr lang="en-US" sz="3333" b="1"/>
              <a:t>LinkedIn Language</a:t>
            </a:r>
          </a:p>
        </p:txBody>
      </p:sp>
      <p:pic>
        <p:nvPicPr>
          <p:cNvPr id="11" name="Picture 4" descr="UDC Education Unit Celebrates CAEP Accreditation Award Image | University  of the District of Columbia">
            <a:extLst>
              <a:ext uri="{FF2B5EF4-FFF2-40B4-BE49-F238E27FC236}">
                <a16:creationId xmlns:a16="http://schemas.microsoft.com/office/drawing/2014/main" id="{E6382F0B-40F2-418D-AF6B-6E28C75861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8669378" y="475338"/>
            <a:ext cx="1908611" cy="4362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5767595-6AB3-E508-AD26-20882142D765}"/>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118621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7DB128B1-1D41-485E-8ADB-7A9899BD1B0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56808" b="-1"/>
          <a:stretch/>
        </p:blipFill>
        <p:spPr bwMode="auto">
          <a:xfrm>
            <a:off x="21" y="10"/>
            <a:ext cx="7267556"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10269" y="2249213"/>
            <a:ext cx="4826833"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a:p>
        </p:txBody>
      </p:sp>
      <p:sp>
        <p:nvSpPr>
          <p:cNvPr id="8" name="TextBox 7">
            <a:extLst>
              <a:ext uri="{FF2B5EF4-FFF2-40B4-BE49-F238E27FC236}">
                <a16:creationId xmlns:a16="http://schemas.microsoft.com/office/drawing/2014/main" id="{4EE727FF-C95E-44F2-BACF-F59C630B6100}"/>
              </a:ext>
            </a:extLst>
          </p:cNvPr>
          <p:cNvSpPr txBox="1"/>
          <p:nvPr/>
        </p:nvSpPr>
        <p:spPr>
          <a:xfrm>
            <a:off x="6096000" y="975217"/>
            <a:ext cx="5976907" cy="3477875"/>
          </a:xfrm>
          <a:prstGeom prst="rect">
            <a:avLst/>
          </a:prstGeom>
          <a:noFill/>
        </p:spPr>
        <p:txBody>
          <a:bodyPr wrap="square">
            <a:spAutoFit/>
          </a:bodyPr>
          <a:lstStyle/>
          <a:p>
            <a:pPr marL="285115" indent="-285115">
              <a:buFont typeface="Arial"/>
              <a:buChar char="•"/>
            </a:pPr>
            <a:r>
              <a:rPr lang="en-US" sz="2000" b="1"/>
              <a:t>[EPP Name]</a:t>
            </a:r>
            <a:r>
              <a:rPr lang="en-US" sz="2000"/>
              <a:t> has earned national accreditation by demonstrating excellence in the areas of content and pedagogy, clinical experiences, selectivity, program impact, and capacity for continuous improvement from the </a:t>
            </a:r>
            <a:r>
              <a:rPr lang="en-US" sz="2000" b="1"/>
              <a:t>@Council for the Accreditation of Educator Preparation . </a:t>
            </a:r>
            <a:endParaRPr lang="en-US" sz="2000" b="1">
              <a:cs typeface="Calibri" panose="020F0502020204030204"/>
            </a:endParaRPr>
          </a:p>
          <a:p>
            <a:pPr marL="285115" indent="-285115">
              <a:buFont typeface="Arial"/>
              <a:buChar char="•"/>
            </a:pPr>
            <a:r>
              <a:rPr lang="en-US" sz="2000" b="1"/>
              <a:t>[EPP Name] </a:t>
            </a:r>
            <a:r>
              <a:rPr lang="en-US" sz="2000"/>
              <a:t>just earned CAEP accreditation for [number of years (usually seven)] years. </a:t>
            </a:r>
          </a:p>
          <a:p>
            <a:pPr marL="285115" indent="-285115">
              <a:buFont typeface="Arial"/>
              <a:buChar char="•"/>
            </a:pPr>
            <a:r>
              <a:rPr lang="en-US" sz="2000" b="1"/>
              <a:t>[EPP Name] </a:t>
            </a:r>
            <a:r>
              <a:rPr lang="en-US" sz="2000"/>
              <a:t>is accredited based on the </a:t>
            </a:r>
            <a:r>
              <a:rPr lang="en-US" sz="2000" b="1"/>
              <a:t>@Council for the Accreditation of Educator Preparation </a:t>
            </a:r>
            <a:r>
              <a:rPr lang="en-US" sz="2000"/>
              <a:t>(CAEP) Standards through [year of accreditation expiration]. </a:t>
            </a:r>
          </a:p>
        </p:txBody>
      </p:sp>
      <p:pic>
        <p:nvPicPr>
          <p:cNvPr id="9" name="Picture 4" descr="UDC Education Unit Celebrates CAEP Accreditation Award Image | University  of the District of Columbia">
            <a:extLst>
              <a:ext uri="{FF2B5EF4-FFF2-40B4-BE49-F238E27FC236}">
                <a16:creationId xmlns:a16="http://schemas.microsoft.com/office/drawing/2014/main" id="{29F2A213-960C-4149-8892-E6AEC9EF09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8130147" y="269482"/>
            <a:ext cx="1908611" cy="4362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51794FD-EE79-29D1-B4CE-C08621DE5511}"/>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309408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9143B8A7-732C-432B-9022-B7539DE7D116}"/>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0622" r="22286"/>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69521" y="565143"/>
            <a:ext cx="5237591" cy="5565833"/>
          </a:xfrm>
          <a:prstGeom prst="rect">
            <a:avLst/>
          </a:prstGeom>
        </p:spPr>
        <p:txBody>
          <a:bodyPr vert="horz" lIns="91440" tIns="45720" rIns="91440" bIns="45720" rtlCol="0" anchor="t">
            <a:noAutofit/>
          </a:bodyPr>
          <a:lstStyle/>
          <a:p>
            <a:pPr>
              <a:buFont typeface="Arial" panose="020B0604020202020204" pitchFamily="34" charset="0"/>
              <a:buChar char="•"/>
            </a:pPr>
            <a:r>
              <a:rPr lang="en-US" sz="2400"/>
              <a:t>The </a:t>
            </a:r>
            <a:r>
              <a:rPr lang="en-US" sz="2400" b="1"/>
              <a:t>Council for the Accreditation of Educator Preparation </a:t>
            </a:r>
            <a:r>
              <a:rPr lang="en-US" sz="2400"/>
              <a:t>(CAEP) accredits [EPP Name]. CAEP promotes excellence in educator preparation through </a:t>
            </a:r>
            <a:r>
              <a:rPr lang="en-US" sz="2400">
                <a:ea typeface="+mn-lt"/>
                <a:cs typeface="+mn-lt"/>
              </a:rPr>
              <a:t>content and pedagogy, clinical partnerships and practice, candidate recruitment, progression, and support, program impact, and quality assurance and continuous improvement </a:t>
            </a:r>
            <a:r>
              <a:rPr lang="en-US" sz="2400"/>
              <a:t>.</a:t>
            </a:r>
            <a:endParaRPr lang="en-US"/>
          </a:p>
          <a:p>
            <a:endParaRPr lang="en-US">
              <a:ea typeface="Calibri" panose="020F0502020204030204"/>
              <a:cs typeface="Calibri" panose="020F0502020204030204"/>
            </a:endParaRPr>
          </a:p>
          <a:p>
            <a:pPr marL="285115" indent="-228600">
              <a:lnSpc>
                <a:spcPct val="90000"/>
              </a:lnSpc>
              <a:spcAft>
                <a:spcPts val="600"/>
              </a:spcAft>
              <a:buFont typeface="Arial" panose="020B0604020202020204" pitchFamily="34" charset="0"/>
              <a:buChar char="•"/>
            </a:pPr>
            <a:r>
              <a:rPr lang="en-US" sz="2400" b="1"/>
              <a:t>[EPP Name] </a:t>
            </a:r>
            <a:r>
              <a:rPr lang="en-US" sz="2400"/>
              <a:t>meets rigorous national standards for educator preparation set by the </a:t>
            </a:r>
            <a:r>
              <a:rPr lang="en-US" sz="2400" b="1"/>
              <a:t>Council for the Accreditation of Educator Preparation</a:t>
            </a:r>
            <a:r>
              <a:rPr lang="en-US" sz="2400"/>
              <a:t>. </a:t>
            </a:r>
          </a:p>
        </p:txBody>
      </p:sp>
      <p:sp>
        <p:nvSpPr>
          <p:cNvPr id="4" name="Rectangle 3"/>
          <p:cNvSpPr/>
          <p:nvPr/>
        </p:nvSpPr>
        <p:spPr>
          <a:xfrm>
            <a:off x="1332836" y="955745"/>
            <a:ext cx="4236077" cy="1118127"/>
          </a:xfrm>
          <a:prstGeom prst="rect">
            <a:avLst/>
          </a:prstGeom>
        </p:spPr>
        <p:txBody>
          <a:bodyPr wrap="square">
            <a:spAutoFit/>
          </a:bodyPr>
          <a:lstStyle/>
          <a:p>
            <a:pPr algn="ctr">
              <a:spcAft>
                <a:spcPts val="600"/>
              </a:spcAft>
            </a:pPr>
            <a:r>
              <a:rPr lang="en-US" sz="3333" b="1"/>
              <a:t>Website, Brochure and Publication Language</a:t>
            </a:r>
          </a:p>
        </p:txBody>
      </p:sp>
      <p:sp>
        <p:nvSpPr>
          <p:cNvPr id="18" name="Rectangle 17">
            <a:extLst>
              <a:ext uri="{FF2B5EF4-FFF2-40B4-BE49-F238E27FC236}">
                <a16:creationId xmlns:a16="http://schemas.microsoft.com/office/drawing/2014/main" id="{AFA8C14F-BA49-4462-95B7-58B8897BF25D}"/>
              </a:ext>
            </a:extLst>
          </p:cNvPr>
          <p:cNvSpPr/>
          <p:nvPr/>
        </p:nvSpPr>
        <p:spPr>
          <a:xfrm>
            <a:off x="832078" y="2271306"/>
            <a:ext cx="5237591" cy="1157693"/>
          </a:xfrm>
          <a:prstGeom prst="rect">
            <a:avLst/>
          </a:prstGeom>
        </p:spPr>
        <p:txBody>
          <a:bodyPr vert="horz" lIns="91440" tIns="45720" rIns="91440" bIns="45720" rtlCol="0">
            <a:normAutofit/>
          </a:bodyPr>
          <a:lstStyle/>
          <a:p>
            <a:pPr>
              <a:lnSpc>
                <a:spcPct val="90000"/>
              </a:lnSpc>
              <a:spcBef>
                <a:spcPct val="0"/>
              </a:spcBef>
              <a:spcAft>
                <a:spcPts val="600"/>
              </a:spcAft>
            </a:pPr>
            <a:r>
              <a:rPr lang="en-US" sz="2400" b="1" i="1"/>
              <a:t>Promoting your EPPs CAEP Accreditation Succinctly for mention in website and brochures.</a:t>
            </a:r>
          </a:p>
        </p:txBody>
      </p:sp>
      <p:pic>
        <p:nvPicPr>
          <p:cNvPr id="19" name="Picture 4" descr="UDC Education Unit Celebrates CAEP Accreditation Award Image | University  of the District of Columbia">
            <a:extLst>
              <a:ext uri="{FF2B5EF4-FFF2-40B4-BE49-F238E27FC236}">
                <a16:creationId xmlns:a16="http://schemas.microsoft.com/office/drawing/2014/main" id="{91E55F7A-D928-41CF-BE91-73CA6CCF3A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0" y="6130976"/>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9BB713-E222-71E2-AB36-AB61AB8D4B51}"/>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199422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9143B8A7-732C-432B-9022-B7539DE7D116}"/>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0622" r="22286"/>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0768" y="2212629"/>
            <a:ext cx="5237591" cy="1157693"/>
          </a:xfrm>
          <a:prstGeom prst="rect">
            <a:avLst/>
          </a:prstGeom>
        </p:spPr>
        <p:txBody>
          <a:bodyPr vert="horz" lIns="91440" tIns="45720" rIns="91440" bIns="45720" rtlCol="0">
            <a:normAutofit/>
          </a:bodyPr>
          <a:lstStyle/>
          <a:p>
            <a:pPr>
              <a:lnSpc>
                <a:spcPct val="90000"/>
              </a:lnSpc>
              <a:spcBef>
                <a:spcPct val="0"/>
              </a:spcBef>
              <a:spcAft>
                <a:spcPts val="600"/>
              </a:spcAft>
            </a:pPr>
            <a:r>
              <a:rPr lang="en-US" sz="2400" b="1" i="1"/>
              <a:t>Promoting your EPPs CAEP Accreditation Succinctly for mention in website and brochures.</a:t>
            </a:r>
          </a:p>
        </p:txBody>
      </p:sp>
      <p:sp>
        <p:nvSpPr>
          <p:cNvPr id="5" name="Rectangle 4"/>
          <p:cNvSpPr/>
          <p:nvPr/>
        </p:nvSpPr>
        <p:spPr>
          <a:xfrm>
            <a:off x="6869521" y="565143"/>
            <a:ext cx="5237591" cy="5715735"/>
          </a:xfrm>
          <a:prstGeom prst="rect">
            <a:avLst/>
          </a:prstGeom>
        </p:spPr>
        <p:txBody>
          <a:bodyPr vert="horz" lIns="91440" tIns="45720" rIns="91440" bIns="45720" rtlCol="0" anchor="t">
            <a:noAutofit/>
          </a:bodyPr>
          <a:lstStyle/>
          <a:p>
            <a:pPr>
              <a:buFont typeface="Arial" panose="020B0604020202020204" pitchFamily="34" charset="0"/>
              <a:buChar char="•"/>
            </a:pPr>
            <a:r>
              <a:rPr lang="en-US" sz="2400" b="1"/>
              <a:t>[EPP Name]</a:t>
            </a:r>
            <a:r>
              <a:rPr lang="en-US" sz="2400"/>
              <a:t> has earned national accreditation by demonstrating excellence in the areas of </a:t>
            </a:r>
            <a:r>
              <a:rPr lang="en-US" sz="2400">
                <a:ea typeface="+mn-lt"/>
                <a:cs typeface="+mn-lt"/>
              </a:rPr>
              <a:t>content and pedagogy, clinical partnerships and practice, candidate recruitment, progression, and support, program impact, and quality assurance and continuous improvement</a:t>
            </a:r>
            <a:r>
              <a:rPr lang="en-US" sz="2400"/>
              <a:t> from the </a:t>
            </a:r>
            <a:r>
              <a:rPr lang="en-US" sz="2400" b="1"/>
              <a:t>Council for the Accreditation of Educator Preparation. </a:t>
            </a:r>
            <a:endParaRPr lang="en-US">
              <a:ea typeface="Calibri" panose="020F0502020204030204"/>
              <a:cs typeface="Calibri" panose="020F0502020204030204"/>
            </a:endParaRPr>
          </a:p>
          <a:p>
            <a:pPr marL="285115" indent="-228600">
              <a:lnSpc>
                <a:spcPct val="90000"/>
              </a:lnSpc>
              <a:spcAft>
                <a:spcPts val="600"/>
              </a:spcAft>
              <a:buFont typeface="Arial" panose="020B0604020202020204" pitchFamily="34" charset="0"/>
              <a:buChar char="•"/>
            </a:pPr>
            <a:r>
              <a:rPr lang="en-US" sz="2400" b="1"/>
              <a:t>[EPP Name] </a:t>
            </a:r>
            <a:r>
              <a:rPr lang="en-US" sz="2400"/>
              <a:t>is accredited based on the </a:t>
            </a:r>
            <a:r>
              <a:rPr lang="en-US" sz="2400" b="1"/>
              <a:t>Council for the Accreditation of Educator Preparation </a:t>
            </a:r>
            <a:r>
              <a:rPr lang="en-US" sz="2400"/>
              <a:t>(CAEP) Standards. CAEP is a CHEA recognized national accreditor for educator preparation.</a:t>
            </a:r>
          </a:p>
        </p:txBody>
      </p:sp>
      <p:sp>
        <p:nvSpPr>
          <p:cNvPr id="4" name="Rectangle 3"/>
          <p:cNvSpPr/>
          <p:nvPr/>
        </p:nvSpPr>
        <p:spPr>
          <a:xfrm>
            <a:off x="1332836" y="985241"/>
            <a:ext cx="4236077" cy="1118127"/>
          </a:xfrm>
          <a:prstGeom prst="rect">
            <a:avLst/>
          </a:prstGeom>
        </p:spPr>
        <p:txBody>
          <a:bodyPr wrap="square">
            <a:spAutoFit/>
          </a:bodyPr>
          <a:lstStyle/>
          <a:p>
            <a:pPr>
              <a:spcAft>
                <a:spcPts val="600"/>
              </a:spcAft>
            </a:pPr>
            <a:r>
              <a:rPr lang="en-US" sz="3333" b="1"/>
              <a:t>Website, Brochure and Publication Language</a:t>
            </a:r>
          </a:p>
        </p:txBody>
      </p:sp>
      <p:pic>
        <p:nvPicPr>
          <p:cNvPr id="9" name="Picture 4" descr="UDC Education Unit Celebrates CAEP Accreditation Award Image | University  of the District of Columbia">
            <a:extLst>
              <a:ext uri="{FF2B5EF4-FFF2-40B4-BE49-F238E27FC236}">
                <a16:creationId xmlns:a16="http://schemas.microsoft.com/office/drawing/2014/main" id="{161D5288-6499-4274-A418-663FC45952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0" y="6130976"/>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71B05B4-9890-263D-7D05-40ACBC42F6A1}"/>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360605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94235" y="501651"/>
            <a:ext cx="4395340" cy="8987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a:solidFill>
                  <a:schemeClr val="tx1"/>
                </a:solidFill>
                <a:latin typeface="+mj-lt"/>
                <a:ea typeface="+mj-ea"/>
                <a:cs typeface="+mj-cs"/>
              </a:rPr>
              <a:t>Facebook Language</a:t>
            </a:r>
          </a:p>
        </p:txBody>
      </p:sp>
      <p:sp>
        <p:nvSpPr>
          <p:cNvPr id="75" name="Rectangle 7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3B7353E4-4CC0-402A-B4DD-74D087CB2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65" r="5779"/>
          <a:stretch/>
        </p:blipFill>
        <p:spPr bwMode="auto">
          <a:xfrm>
            <a:off x="774627" y="299509"/>
            <a:ext cx="4230657" cy="62589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89168" y="1715038"/>
            <a:ext cx="5193575" cy="4490765"/>
          </a:xfrm>
          <a:prstGeom prst="rect">
            <a:avLst/>
          </a:prstGeom>
        </p:spPr>
        <p:txBody>
          <a:bodyPr vert="horz" lIns="91440" tIns="45720" rIns="91440" bIns="45720" rtlCol="0" anchor="t">
            <a:noAutofit/>
          </a:bodyPr>
          <a:lstStyle/>
          <a:p>
            <a:pPr>
              <a:buFont typeface="Arial" panose="020B0604020202020204" pitchFamily="34" charset="0"/>
              <a:buChar char="•"/>
            </a:pPr>
            <a:r>
              <a:rPr lang="en-US" b="1">
                <a:solidFill>
                  <a:schemeClr val="tx1">
                    <a:alpha val="80000"/>
                  </a:schemeClr>
                </a:solidFill>
              </a:rPr>
              <a:t>We are proud to announce the [EPP Name]</a:t>
            </a:r>
            <a:r>
              <a:rPr lang="en-US">
                <a:solidFill>
                  <a:schemeClr val="tx1">
                    <a:alpha val="80000"/>
                  </a:schemeClr>
                </a:solidFill>
              </a:rPr>
              <a:t> has earned national accreditation by demonstrating excellence in the areas of c</a:t>
            </a:r>
            <a:r>
              <a:rPr lang="en-US">
                <a:ea typeface="+mn-lt"/>
                <a:cs typeface="+mn-lt"/>
              </a:rPr>
              <a:t>ontent and #pedagogy, #clinicalpartnerships and practice, candidate recruitment, progression, and support, program impact, and #qualityassurance and continuous improvement</a:t>
            </a:r>
            <a:r>
              <a:rPr lang="en-US">
                <a:solidFill>
                  <a:schemeClr val="tx1">
                    <a:alpha val="80000"/>
                  </a:schemeClr>
                </a:solidFill>
                <a:ea typeface="+mn-lt"/>
                <a:cs typeface="+mn-lt"/>
              </a:rPr>
              <a:t> </a:t>
            </a:r>
            <a:r>
              <a:rPr lang="en-US">
                <a:solidFill>
                  <a:schemeClr val="tx1">
                    <a:alpha val="80000"/>
                  </a:schemeClr>
                </a:solidFill>
              </a:rPr>
              <a:t>from the </a:t>
            </a:r>
            <a:r>
              <a:rPr lang="en-US" b="1">
                <a:solidFill>
                  <a:schemeClr val="tx1">
                    <a:alpha val="80000"/>
                  </a:schemeClr>
                </a:solidFill>
              </a:rPr>
              <a:t>@Council for the Accreditation of Educator Preparation.</a:t>
            </a:r>
            <a:endParaRPr lang="en-US">
              <a:solidFill>
                <a:schemeClr val="tx1">
                  <a:alpha val="80000"/>
                </a:schemeClr>
              </a:solidFill>
            </a:endParaRPr>
          </a:p>
          <a:p>
            <a:endParaRPr lang="en-US">
              <a:solidFill>
                <a:srgbClr val="000000">
                  <a:alpha val="80000"/>
                </a:srgbClr>
              </a:solidFill>
              <a:ea typeface="Calibri" panose="020F0502020204030204"/>
              <a:cs typeface="Calibri" panose="020F0502020204030204"/>
            </a:endParaRPr>
          </a:p>
          <a:p>
            <a:pPr marL="285115" indent="-228600">
              <a:lnSpc>
                <a:spcPct val="90000"/>
              </a:lnSpc>
              <a:spcAft>
                <a:spcPts val="600"/>
              </a:spcAft>
              <a:buFont typeface="Arial" panose="020B0604020202020204" pitchFamily="34" charset="0"/>
              <a:buChar char="•"/>
            </a:pPr>
            <a:r>
              <a:rPr lang="en-US" b="1">
                <a:solidFill>
                  <a:schemeClr val="tx1">
                    <a:alpha val="80000"/>
                  </a:schemeClr>
                </a:solidFill>
              </a:rPr>
              <a:t>[EPP Name] </a:t>
            </a:r>
            <a:r>
              <a:rPr lang="en-US">
                <a:solidFill>
                  <a:schemeClr val="tx1">
                    <a:alpha val="80000"/>
                  </a:schemeClr>
                </a:solidFill>
              </a:rPr>
              <a:t>just earned CAEP accreditation for [number of years (usually seven)] years. </a:t>
            </a:r>
            <a:r>
              <a:rPr lang="en-US" b="1">
                <a:solidFill>
                  <a:schemeClr val="tx1">
                    <a:alpha val="80000"/>
                  </a:schemeClr>
                </a:solidFill>
              </a:rPr>
              <a:t>@Council for Higher Education Accreditation.</a:t>
            </a:r>
          </a:p>
          <a:p>
            <a:pPr marL="285115" indent="-228600">
              <a:lnSpc>
                <a:spcPct val="90000"/>
              </a:lnSpc>
              <a:spcAft>
                <a:spcPts val="600"/>
              </a:spcAft>
              <a:buFont typeface="Arial" panose="020B0604020202020204" pitchFamily="34" charset="0"/>
              <a:buChar char="•"/>
            </a:pPr>
            <a:r>
              <a:rPr lang="en-US" b="1">
                <a:solidFill>
                  <a:schemeClr val="tx1">
                    <a:alpha val="80000"/>
                  </a:schemeClr>
                </a:solidFill>
              </a:rPr>
              <a:t>[EPP Name] </a:t>
            </a:r>
            <a:r>
              <a:rPr lang="en-US">
                <a:solidFill>
                  <a:schemeClr val="tx1">
                    <a:alpha val="80000"/>
                  </a:schemeClr>
                </a:solidFill>
              </a:rPr>
              <a:t>is accredited based on the </a:t>
            </a:r>
            <a:r>
              <a:rPr lang="en-US" b="1">
                <a:solidFill>
                  <a:schemeClr val="tx1">
                    <a:alpha val="80000"/>
                  </a:schemeClr>
                </a:solidFill>
              </a:rPr>
              <a:t>@Council for the Accreditation of Educator Preparation </a:t>
            </a:r>
            <a:r>
              <a:rPr lang="en-US">
                <a:solidFill>
                  <a:schemeClr val="tx1">
                    <a:alpha val="80000"/>
                  </a:schemeClr>
                </a:solidFill>
              </a:rPr>
              <a:t>(CAEP) Standards through [year of accreditation expiration]. #CAEP is recognized by CHEA for educator preparation.</a:t>
            </a:r>
            <a:endParaRPr lang="en-US">
              <a:solidFill>
                <a:schemeClr val="tx1">
                  <a:alpha val="80000"/>
                </a:schemeClr>
              </a:solidFill>
              <a:cs typeface="Calibri"/>
            </a:endParaRPr>
          </a:p>
        </p:txBody>
      </p:sp>
      <p:cxnSp>
        <p:nvCxnSpPr>
          <p:cNvPr id="77" name="Straight Connector 7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05DA6FF-6E3D-9577-6647-7F4927C96FDD}"/>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177475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653363" y="365760"/>
            <a:ext cx="9367203" cy="118872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i="1" kern="1200">
                <a:solidFill>
                  <a:schemeClr val="tx1"/>
                </a:solidFill>
                <a:latin typeface="+mj-lt"/>
                <a:ea typeface="+mj-ea"/>
                <a:cs typeface="+mj-cs"/>
              </a:rPr>
              <a:t>What is CAEP?</a:t>
            </a:r>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171433" y="2412637"/>
            <a:ext cx="9367204" cy="4041648"/>
          </a:xfrm>
          <a:prstGeom prst="rect">
            <a:avLst/>
          </a:prstGeom>
        </p:spPr>
        <p:txBody>
          <a:bodyPr vert="horz" lIns="91440" tIns="45720" rIns="91440" bIns="45720" rtlCol="0" anchor="t">
            <a:normAutofit/>
          </a:bodyPr>
          <a:lstStyle/>
          <a:p>
            <a:pPr marL="285115" indent="-228600">
              <a:lnSpc>
                <a:spcPct val="90000"/>
              </a:lnSpc>
              <a:spcAft>
                <a:spcPts val="600"/>
              </a:spcAft>
              <a:buFont typeface="Arial" panose="020B0604020202020204" pitchFamily="34" charset="0"/>
              <a:buChar char="•"/>
            </a:pPr>
            <a:r>
              <a:rPr lang="en-US" sz="2400"/>
              <a:t>CAEP is the only national accreditor for educator preparation that has been recognized by the Council for Higher Education Accreditation since its inception.</a:t>
            </a:r>
          </a:p>
          <a:p>
            <a:pPr marL="829945" lvl="1" indent="-228600">
              <a:lnSpc>
                <a:spcPct val="90000"/>
              </a:lnSpc>
              <a:spcAft>
                <a:spcPts val="600"/>
              </a:spcAft>
              <a:buFont typeface="Arial" panose="020B0604020202020204" pitchFamily="34" charset="0"/>
              <a:buChar char="•"/>
            </a:pPr>
            <a:r>
              <a:rPr lang="en-US" sz="2400" b="1"/>
              <a:t>Vision</a:t>
            </a:r>
            <a:r>
              <a:rPr lang="en-US" sz="2400"/>
              <a:t>: Excellence in educator preparation accreditation.</a:t>
            </a:r>
          </a:p>
          <a:p>
            <a:pPr marL="829945" lvl="1" indent="-228600">
              <a:lnSpc>
                <a:spcPct val="90000"/>
              </a:lnSpc>
              <a:spcAft>
                <a:spcPts val="600"/>
              </a:spcAft>
              <a:buFont typeface="Arial" panose="020B0604020202020204" pitchFamily="34" charset="0"/>
              <a:buChar char="•"/>
            </a:pPr>
            <a:r>
              <a:rPr lang="en-US" sz="2400" b="1"/>
              <a:t>Mission</a:t>
            </a:r>
            <a:r>
              <a:rPr lang="en-US" sz="2400"/>
              <a:t>: CAEP advances equity and excellence in educator preparation through evidence-based accreditation that assures quality and supports continuous improvement to strengthen P-12 student learning.</a:t>
            </a:r>
          </a:p>
          <a:p>
            <a:pPr marL="285115" indent="-228600">
              <a:lnSpc>
                <a:spcPct val="90000"/>
              </a:lnSpc>
              <a:spcAft>
                <a:spcPts val="600"/>
              </a:spcAft>
              <a:buFont typeface="Arial" panose="020B0604020202020204" pitchFamily="34" charset="0"/>
              <a:buChar char="•"/>
            </a:pPr>
            <a:r>
              <a:rPr lang="en-US" sz="2400"/>
              <a:t>Accreditation is a nongovernmental activity based on peer review that serves the dual functions of assuring quality and promoting improvement.</a:t>
            </a:r>
          </a:p>
        </p:txBody>
      </p:sp>
      <p:sp>
        <p:nvSpPr>
          <p:cNvPr id="4" name="Rectangle 3"/>
          <p:cNvSpPr/>
          <p:nvPr/>
        </p:nvSpPr>
        <p:spPr>
          <a:xfrm>
            <a:off x="1171433" y="1695372"/>
            <a:ext cx="11311738" cy="605230"/>
          </a:xfrm>
          <a:prstGeom prst="rect">
            <a:avLst/>
          </a:prstGeom>
        </p:spPr>
        <p:txBody>
          <a:bodyPr wrap="square">
            <a:spAutoFit/>
          </a:bodyPr>
          <a:lstStyle/>
          <a:p>
            <a:pPr>
              <a:spcAft>
                <a:spcPts val="600"/>
              </a:spcAft>
            </a:pPr>
            <a:r>
              <a:rPr lang="en-US" sz="3333" b="1"/>
              <a:t>Language</a:t>
            </a:r>
          </a:p>
        </p:txBody>
      </p:sp>
      <p:sp>
        <p:nvSpPr>
          <p:cNvPr id="6" name="Rectangle 5">
            <a:extLst>
              <a:ext uri="{FF2B5EF4-FFF2-40B4-BE49-F238E27FC236}">
                <a16:creationId xmlns:a16="http://schemas.microsoft.com/office/drawing/2014/main" id="{90C14CB6-4AD9-C5B9-A64A-0E98C77CAC62}"/>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170987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F68BB-4A0C-4ED6-8CC9-88A2953BAF23}"/>
              </a:ext>
            </a:extLst>
          </p:cNvPr>
          <p:cNvSpPr>
            <a:spLocks noGrp="1"/>
          </p:cNvSpPr>
          <p:nvPr>
            <p:ph type="title"/>
          </p:nvPr>
        </p:nvSpPr>
        <p:spPr>
          <a:xfrm>
            <a:off x="1366160" y="4376508"/>
            <a:ext cx="9623404" cy="1257202"/>
          </a:xfrm>
        </p:spPr>
        <p:txBody>
          <a:bodyPr vert="horz" lIns="91440" tIns="45720" rIns="91440" bIns="45720" rtlCol="0" anchor="b">
            <a:normAutofit/>
          </a:bodyPr>
          <a:lstStyle/>
          <a:p>
            <a:pPr algn="ctr"/>
            <a:r>
              <a:rPr lang="en-US" sz="6600" b="1"/>
              <a:t>Branded Logos </a:t>
            </a:r>
          </a:p>
        </p:txBody>
      </p:sp>
      <p:sp>
        <p:nvSpPr>
          <p:cNvPr id="19" name="Rectangle 18">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mark">
            <a:extLst>
              <a:ext uri="{FF2B5EF4-FFF2-40B4-BE49-F238E27FC236}">
                <a16:creationId xmlns:a16="http://schemas.microsoft.com/office/drawing/2014/main" id="{546F06CA-A19C-4612-9F9C-20C649C97B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1951" y="891540"/>
            <a:ext cx="3217333" cy="3217333"/>
          </a:xfrm>
          <a:prstGeom prst="rect">
            <a:avLst/>
          </a:prstGeom>
          <a:effectLst>
            <a:outerShdw blurRad="406400" dist="317500" dir="5400000" sx="89000" sy="89000" rotWithShape="0">
              <a:prstClr val="black">
                <a:alpha val="15000"/>
              </a:prstClr>
            </a:outerShdw>
          </a:effectLst>
        </p:spPr>
      </p:pic>
      <p:pic>
        <p:nvPicPr>
          <p:cNvPr id="11" name="Picture 4" descr="UDC Education Unit Celebrates CAEP Accreditation Award Image | University  of the District of Columbia">
            <a:extLst>
              <a:ext uri="{FF2B5EF4-FFF2-40B4-BE49-F238E27FC236}">
                <a16:creationId xmlns:a16="http://schemas.microsoft.com/office/drawing/2014/main" id="{2688A933-0982-40F5-88E8-64A46D6D03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8" b="30828"/>
          <a:stretch/>
        </p:blipFill>
        <p:spPr bwMode="auto">
          <a:xfrm>
            <a:off x="6475054" y="1948719"/>
            <a:ext cx="4825407" cy="110297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4C1086F-5DCC-4DD3-A0B8-F8D23A1323CC}"/>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CAEP-Fall 2022 BRANDING GUIDE </a:t>
            </a:r>
            <a:endParaRPr lang="en-US" sz="1333" b="1"/>
          </a:p>
        </p:txBody>
      </p:sp>
    </p:spTree>
    <p:extLst>
      <p:ext uri="{BB962C8B-B14F-4D97-AF65-F5344CB8AC3E}">
        <p14:creationId xmlns:p14="http://schemas.microsoft.com/office/powerpoint/2010/main" val="376466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4C5D5-4AA3-4382-9E13-73C84CD12B79}"/>
              </a:ext>
            </a:extLst>
          </p:cNvPr>
          <p:cNvSpPr>
            <a:spLocks noGrp="1"/>
          </p:cNvSpPr>
          <p:nvPr>
            <p:ph type="title"/>
          </p:nvPr>
        </p:nvSpPr>
        <p:spPr>
          <a:xfrm>
            <a:off x="7180028" y="3376123"/>
            <a:ext cx="4515147" cy="1529232"/>
          </a:xfrm>
        </p:spPr>
        <p:txBody>
          <a:bodyPr vert="horz" lIns="91440" tIns="45720" rIns="91440" bIns="45720" rtlCol="0" anchor="b">
            <a:normAutofit/>
          </a:bodyPr>
          <a:lstStyle/>
          <a:p>
            <a:pPr algn="r"/>
            <a:r>
              <a:rPr lang="en-US" b="1"/>
              <a:t>What’s </a:t>
            </a:r>
            <a:r>
              <a:rPr lang="en-US" b="1" kern="1200">
                <a:solidFill>
                  <a:schemeClr val="tx1"/>
                </a:solidFill>
                <a:latin typeface="+mj-lt"/>
                <a:ea typeface="+mj-ea"/>
                <a:cs typeface="+mj-cs"/>
              </a:rPr>
              <a:t>inside the Toolkit?</a:t>
            </a:r>
          </a:p>
        </p:txBody>
      </p:sp>
      <p:pic>
        <p:nvPicPr>
          <p:cNvPr id="16386" name="Picture 2">
            <a:extLst>
              <a:ext uri="{FF2B5EF4-FFF2-40B4-BE49-F238E27FC236}">
                <a16:creationId xmlns:a16="http://schemas.microsoft.com/office/drawing/2014/main" id="{D24728E1-13F3-45F6-AF4B-61A02A9224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86" r="18068"/>
          <a:stretch/>
        </p:blipFill>
        <p:spPr bwMode="auto">
          <a:xfrm>
            <a:off x="-2191" y="10"/>
            <a:ext cx="7678763" cy="6857990"/>
          </a:xfrm>
          <a:custGeom>
            <a:avLst/>
            <a:gdLst/>
            <a:ahLst/>
            <a:cxnLst/>
            <a:rect l="l" t="t" r="r" b="b"/>
            <a:pathLst>
              <a:path w="7678763"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UDC Education Unit Celebrates CAEP Accreditation Award Image | University  of the District of Columbia">
            <a:extLst>
              <a:ext uri="{FF2B5EF4-FFF2-40B4-BE49-F238E27FC236}">
                <a16:creationId xmlns:a16="http://schemas.microsoft.com/office/drawing/2014/main" id="{06F29099-B9FE-4E6D-A52C-7C740994B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6983383" y="609669"/>
            <a:ext cx="4825407" cy="110297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D31DFC6-F011-465B-BA33-55B5E650E248}"/>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CAEP-Fall 2022 BRANDING GUIDE </a:t>
            </a:r>
            <a:endParaRPr lang="en-US" sz="1333" b="1"/>
          </a:p>
        </p:txBody>
      </p:sp>
    </p:spTree>
    <p:extLst>
      <p:ext uri="{BB962C8B-B14F-4D97-AF65-F5344CB8AC3E}">
        <p14:creationId xmlns:p14="http://schemas.microsoft.com/office/powerpoint/2010/main" val="13814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700"/>
                                        <p:tgtEl>
                                          <p:spTgt spid="1638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78EEF0-4EB8-4424-95FE-A44D5718ACF3}"/>
              </a:ext>
            </a:extLst>
          </p:cNvPr>
          <p:cNvSpPr txBox="1"/>
          <p:nvPr/>
        </p:nvSpPr>
        <p:spPr>
          <a:xfrm>
            <a:off x="565354" y="1032808"/>
            <a:ext cx="11061291" cy="5139869"/>
          </a:xfrm>
          <a:prstGeom prst="rect">
            <a:avLst/>
          </a:prstGeom>
          <a:noFill/>
        </p:spPr>
        <p:txBody>
          <a:bodyPr wrap="square">
            <a:spAutoFit/>
          </a:bodyPr>
          <a:lstStyle/>
          <a:p>
            <a:pPr marL="238115" indent="-238115">
              <a:buFont typeface="Arial"/>
              <a:buChar char="•"/>
            </a:pPr>
            <a:r>
              <a:rPr lang="en-US" sz="2400"/>
              <a:t>The toolkit contains three logo options, each with variations that will support different types of websites and collateral items.</a:t>
            </a:r>
          </a:p>
          <a:p>
            <a:pPr marL="782352" lvl="1" indent="-238115">
              <a:buFont typeface="Arial"/>
              <a:buChar char="•"/>
            </a:pPr>
            <a:r>
              <a:rPr lang="en-US" sz="2400"/>
              <a:t>CAEP Accredited EPP Logo</a:t>
            </a:r>
          </a:p>
          <a:p>
            <a:pPr marL="782352" lvl="1" indent="-238115">
              <a:buFont typeface="Arial"/>
              <a:buChar char="•"/>
            </a:pPr>
            <a:r>
              <a:rPr lang="en-US" sz="2400"/>
              <a:t>CAEP Accredited EPP Badge</a:t>
            </a:r>
          </a:p>
          <a:p>
            <a:pPr marL="782352" lvl="1" indent="-238115">
              <a:buFont typeface="Arial"/>
              <a:buChar char="•"/>
            </a:pPr>
            <a:r>
              <a:rPr lang="en-US" sz="2400"/>
              <a:t>Standard CAEP Logo</a:t>
            </a:r>
          </a:p>
          <a:p>
            <a:pPr indent="-238115">
              <a:buFont typeface="Arial"/>
              <a:buChar char="•"/>
            </a:pPr>
            <a:r>
              <a:rPr lang="en-US" sz="2400"/>
              <a:t>While required to be visible and legible, the placement of the logo should be secondary to the branding of the EPP.</a:t>
            </a:r>
          </a:p>
          <a:p>
            <a:pPr indent="-238115">
              <a:buFont typeface="Arial"/>
              <a:buChar char="•"/>
            </a:pPr>
            <a:r>
              <a:rPr lang="en-US" sz="2400"/>
              <a:t>Provide a link to CAEP’s website through the CAEP logo. Suggested landing pages: </a:t>
            </a:r>
          </a:p>
          <a:p>
            <a:pPr marL="544237" lvl="2" indent="-238115">
              <a:buFont typeface="Arial"/>
              <a:buChar char="•"/>
            </a:pPr>
            <a:r>
              <a:rPr lang="en-US" sz="3200">
                <a:hlinkClick r:id="rId2"/>
              </a:rPr>
              <a:t>What is Accreditation? </a:t>
            </a:r>
            <a:endParaRPr lang="en-US" sz="3200"/>
          </a:p>
          <a:p>
            <a:pPr marL="544237" lvl="2" indent="-238115">
              <a:buFont typeface="Arial"/>
              <a:buChar char="•"/>
            </a:pPr>
            <a:r>
              <a:rPr lang="en-US" sz="3200">
                <a:hlinkClick r:id="rId3"/>
              </a:rPr>
              <a:t>Why it Matters</a:t>
            </a:r>
            <a:endParaRPr lang="en-US" sz="3200"/>
          </a:p>
          <a:p>
            <a:pPr marL="238115" indent="-238115">
              <a:buFont typeface="Arial"/>
              <a:buChar char="•"/>
            </a:pPr>
            <a:r>
              <a:rPr lang="en-US" sz="2400"/>
              <a:t>Modification of any of the CAEP logos is not permitted. The CAEP Logo Style Guide is included in the toolkit for guidance. If any modifications are needed, please contact </a:t>
            </a:r>
            <a:r>
              <a:rPr lang="en-US" sz="2400">
                <a:hlinkClick r:id="rId4"/>
              </a:rPr>
              <a:t>communications@caepnet.org</a:t>
            </a:r>
            <a:r>
              <a:rPr lang="en-US" sz="2400"/>
              <a:t> for support.</a:t>
            </a:r>
          </a:p>
        </p:txBody>
      </p:sp>
      <p:sp>
        <p:nvSpPr>
          <p:cNvPr id="2" name="Rectangle 1">
            <a:extLst>
              <a:ext uri="{FF2B5EF4-FFF2-40B4-BE49-F238E27FC236}">
                <a16:creationId xmlns:a16="http://schemas.microsoft.com/office/drawing/2014/main" id="{676B8C25-C453-6892-BF43-A41A9EFE4A15}"/>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322088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Background pattern&#10;&#10;Description automatically generated">
            <a:extLst>
              <a:ext uri="{FF2B5EF4-FFF2-40B4-BE49-F238E27FC236}">
                <a16:creationId xmlns:a16="http://schemas.microsoft.com/office/drawing/2014/main" id="{A5A70A42-50DE-4503-BAF5-4D79DB2D2D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0444"/>
          <a:stretch/>
        </p:blipFill>
        <p:spPr>
          <a:xfrm>
            <a:off x="20" y="1282"/>
            <a:ext cx="12191980" cy="6856718"/>
          </a:xfrm>
          <a:prstGeom prst="rect">
            <a:avLst/>
          </a:prstGeom>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Rectangle 7">
            <a:extLst>
              <a:ext uri="{FF2B5EF4-FFF2-40B4-BE49-F238E27FC236}">
                <a16:creationId xmlns:a16="http://schemas.microsoft.com/office/drawing/2014/main" id="{34BB97DD-51BC-4FE4-A942-F5B603E0A2DC}"/>
              </a:ext>
            </a:extLst>
          </p:cNvPr>
          <p:cNvSpPr/>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a:latin typeface="+mj-lt"/>
                <a:ea typeface="+mj-ea"/>
                <a:cs typeface="+mj-cs"/>
              </a:rPr>
              <a:t>Using this Guide to Promote your Accreditation</a:t>
            </a:r>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3E49E8F-09CF-0A7C-2992-3249C526F1AA}"/>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307158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2C38-B1D0-4F07-A76A-E04A2D4B85C6}"/>
              </a:ext>
            </a:extLst>
          </p:cNvPr>
          <p:cNvSpPr>
            <a:spLocks noGrp="1"/>
          </p:cNvSpPr>
          <p:nvPr>
            <p:ph type="title"/>
          </p:nvPr>
        </p:nvSpPr>
        <p:spPr/>
        <p:txBody>
          <a:bodyPr/>
          <a:lstStyle/>
          <a:p>
            <a:pPr algn="ctr"/>
            <a:r>
              <a:rPr lang="en-US" b="1"/>
              <a:t>Example Logo 1</a:t>
            </a:r>
            <a:br>
              <a:rPr lang="en-US" b="1"/>
            </a:br>
            <a:r>
              <a:rPr lang="en-US" sz="2000" b="1"/>
              <a:t>Use the below logo for webpage, brochure and social media branding  </a:t>
            </a:r>
            <a:endParaRPr lang="en-US" b="1"/>
          </a:p>
        </p:txBody>
      </p:sp>
      <p:pic>
        <p:nvPicPr>
          <p:cNvPr id="3" name="Picture 2" descr="A close up of a sign&#10;&#10;Description generated with very high confidence">
            <a:extLst>
              <a:ext uri="{FF2B5EF4-FFF2-40B4-BE49-F238E27FC236}">
                <a16:creationId xmlns:a16="http://schemas.microsoft.com/office/drawing/2014/main" id="{8D8601F4-DBF5-471E-A90E-09A668AA1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270" y="3152344"/>
            <a:ext cx="6569460" cy="1325563"/>
          </a:xfrm>
          <a:prstGeom prst="rect">
            <a:avLst/>
          </a:prstGeom>
        </p:spPr>
      </p:pic>
      <p:sp>
        <p:nvSpPr>
          <p:cNvPr id="5" name="Rectangle 4">
            <a:extLst>
              <a:ext uri="{FF2B5EF4-FFF2-40B4-BE49-F238E27FC236}">
                <a16:creationId xmlns:a16="http://schemas.microsoft.com/office/drawing/2014/main" id="{729A2725-5C51-4354-88D7-509A362F2C22}"/>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CAEP-Fall 2022 BRANDING GUIDE </a:t>
            </a:r>
            <a:endParaRPr lang="en-US" sz="1333" b="1"/>
          </a:p>
        </p:txBody>
      </p:sp>
    </p:spTree>
    <p:extLst>
      <p:ext uri="{BB962C8B-B14F-4D97-AF65-F5344CB8AC3E}">
        <p14:creationId xmlns:p14="http://schemas.microsoft.com/office/powerpoint/2010/main" val="384402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3BF41491-D8B7-4608-8E91-590288E9A1B4}"/>
              </a:ext>
            </a:extLst>
          </p:cNvPr>
          <p:cNvPicPr>
            <a:picLocks noChangeAspect="1"/>
          </p:cNvPicPr>
          <p:nvPr/>
        </p:nvPicPr>
        <p:blipFill rotWithShape="1">
          <a:blip r:embed="rId2">
            <a:extLst>
              <a:ext uri="{28A0092B-C50C-407E-A947-70E740481C1C}">
                <a14:useLocalDpi xmlns:a14="http://schemas.microsoft.com/office/drawing/2010/main" val="0"/>
              </a:ext>
            </a:extLst>
          </a:blip>
          <a:srcRect b="18540"/>
          <a:stretch/>
        </p:blipFill>
        <p:spPr>
          <a:xfrm>
            <a:off x="4704413" y="2477955"/>
            <a:ext cx="2783174" cy="3438213"/>
          </a:xfrm>
          <a:prstGeom prst="rect">
            <a:avLst/>
          </a:prstGeom>
        </p:spPr>
      </p:pic>
      <p:sp>
        <p:nvSpPr>
          <p:cNvPr id="6" name="Title 1">
            <a:extLst>
              <a:ext uri="{FF2B5EF4-FFF2-40B4-BE49-F238E27FC236}">
                <a16:creationId xmlns:a16="http://schemas.microsoft.com/office/drawing/2014/main" id="{E2C2E9FE-798B-4FEA-9779-1C3C996395C0}"/>
              </a:ext>
            </a:extLst>
          </p:cNvPr>
          <p:cNvSpPr>
            <a:spLocks noGrp="1"/>
          </p:cNvSpPr>
          <p:nvPr>
            <p:ph type="title"/>
          </p:nvPr>
        </p:nvSpPr>
        <p:spPr>
          <a:xfrm>
            <a:off x="838200" y="365125"/>
            <a:ext cx="10515600" cy="1325563"/>
          </a:xfrm>
        </p:spPr>
        <p:txBody>
          <a:bodyPr/>
          <a:lstStyle/>
          <a:p>
            <a:pPr algn="ctr"/>
            <a:r>
              <a:rPr lang="en-US" b="1"/>
              <a:t>Example Logo 2</a:t>
            </a:r>
            <a:br>
              <a:rPr lang="en-US" b="1"/>
            </a:br>
            <a:r>
              <a:rPr lang="en-US" sz="2000" b="1"/>
              <a:t>Use the below logo for webpage, brochure and social media branding  </a:t>
            </a:r>
            <a:endParaRPr lang="en-US" b="1"/>
          </a:p>
        </p:txBody>
      </p:sp>
      <p:sp>
        <p:nvSpPr>
          <p:cNvPr id="5" name="Rectangle 4">
            <a:extLst>
              <a:ext uri="{FF2B5EF4-FFF2-40B4-BE49-F238E27FC236}">
                <a16:creationId xmlns:a16="http://schemas.microsoft.com/office/drawing/2014/main" id="{09C9683B-1EC5-45BB-9470-0A525CD7F861}"/>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CAEP-Fall 20212BRANDING GUIDE </a:t>
            </a:r>
            <a:endParaRPr lang="en-US" sz="1333" b="1"/>
          </a:p>
        </p:txBody>
      </p:sp>
    </p:spTree>
    <p:extLst>
      <p:ext uri="{BB962C8B-B14F-4D97-AF65-F5344CB8AC3E}">
        <p14:creationId xmlns:p14="http://schemas.microsoft.com/office/powerpoint/2010/main" val="1662349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1139" y="993760"/>
            <a:ext cx="4435042" cy="646331"/>
          </a:xfrm>
          <a:prstGeom prst="rect">
            <a:avLst/>
          </a:prstGeom>
        </p:spPr>
        <p:txBody>
          <a:bodyPr wrap="square">
            <a:spAutoFit/>
          </a:bodyPr>
          <a:lstStyle/>
          <a:p>
            <a:r>
              <a:rPr lang="en-US" sz="3600" i="1"/>
              <a:t>Standard CAEP Logo</a:t>
            </a:r>
          </a:p>
        </p:txBody>
      </p:sp>
      <p:sp>
        <p:nvSpPr>
          <p:cNvPr id="5" name="Rectangle 4"/>
          <p:cNvSpPr/>
          <p:nvPr/>
        </p:nvSpPr>
        <p:spPr>
          <a:xfrm>
            <a:off x="771143" y="2203079"/>
            <a:ext cx="10019869" cy="3170099"/>
          </a:xfrm>
          <a:prstGeom prst="rect">
            <a:avLst/>
          </a:prstGeom>
        </p:spPr>
        <p:txBody>
          <a:bodyPr wrap="square">
            <a:spAutoFit/>
          </a:bodyPr>
          <a:lstStyle/>
          <a:p>
            <a:pPr marL="285739" indent="-285739">
              <a:buFont typeface="Arial"/>
              <a:buChar char="•"/>
            </a:pPr>
            <a:r>
              <a:rPr lang="en-US" sz="2000"/>
              <a:t>The Standard CAEP Logo is familiar. </a:t>
            </a:r>
          </a:p>
          <a:p>
            <a:pPr marL="829975" lvl="1" indent="-285739">
              <a:buFont typeface="Arial"/>
              <a:buChar char="•"/>
            </a:pPr>
            <a:r>
              <a:rPr lang="en-US" sz="2000"/>
              <a:t>It is preferable to use the Accredited EPP Logo or Badge to denote an EPP’s accreditation status visually.</a:t>
            </a:r>
          </a:p>
          <a:p>
            <a:pPr marL="829975" lvl="1" indent="-285739">
              <a:buFont typeface="Arial"/>
              <a:buChar char="•"/>
            </a:pPr>
            <a:r>
              <a:rPr lang="en-US" sz="2000"/>
              <a:t>It may be appropriate for use in an EPP’s materials, such as when it appears alongside logos of other accrediting or credentialing bodies. </a:t>
            </a:r>
          </a:p>
          <a:p>
            <a:pPr marL="285739" indent="-285739">
              <a:buFont typeface="Arial"/>
              <a:buChar char="•"/>
            </a:pPr>
            <a:r>
              <a:rPr lang="en-US" sz="2000"/>
              <a:t>The toolkit contains four versions of the CAEP logo:</a:t>
            </a:r>
          </a:p>
          <a:p>
            <a:pPr marL="829975" lvl="1" indent="-285739">
              <a:buFont typeface="Arial"/>
              <a:buChar char="•"/>
            </a:pPr>
            <a:r>
              <a:rPr lang="en-US" sz="2000"/>
              <a:t>Standard logo – rectangular, in JPEG, PNG, and EPS formats</a:t>
            </a:r>
          </a:p>
          <a:p>
            <a:pPr marL="829975" lvl="1" indent="-285739">
              <a:buFont typeface="Arial"/>
              <a:buChar char="•"/>
            </a:pPr>
            <a:r>
              <a:rPr lang="en-US" sz="2000"/>
              <a:t>Stacked logo – square, CAEP appears above the full organization name</a:t>
            </a:r>
          </a:p>
          <a:p>
            <a:pPr marL="829975" lvl="1" indent="-285739">
              <a:buFont typeface="Arial"/>
              <a:buChar char="•"/>
            </a:pPr>
            <a:r>
              <a:rPr lang="en-US" sz="2000"/>
              <a:t>Reversed logos (2) – Appropriate against black/dark backgrounds, with gray or gold swoosh</a:t>
            </a:r>
          </a:p>
        </p:txBody>
      </p:sp>
      <p:pic>
        <p:nvPicPr>
          <p:cNvPr id="8" name="Picture 4" descr="UDC Education Unit Celebrates CAEP Accreditation Award Image | University  of the District of Columbia">
            <a:extLst>
              <a:ext uri="{FF2B5EF4-FFF2-40B4-BE49-F238E27FC236}">
                <a16:creationId xmlns:a16="http://schemas.microsoft.com/office/drawing/2014/main" id="{DBEE3B68-CDDD-4B73-87F4-47E1DFC89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38" b="30828"/>
          <a:stretch/>
        </p:blipFill>
        <p:spPr bwMode="auto">
          <a:xfrm>
            <a:off x="6427008" y="1000557"/>
            <a:ext cx="3180686" cy="7270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3FECCD4C-1CB4-4DF6-9122-F7D8F987A250}"/>
              </a:ext>
            </a:extLst>
          </p:cNvPr>
          <p:cNvCxnSpPr>
            <a:cxnSpLocks/>
          </p:cNvCxnSpPr>
          <p:nvPr/>
        </p:nvCxnSpPr>
        <p:spPr>
          <a:xfrm>
            <a:off x="4827639" y="1372134"/>
            <a:ext cx="1268361" cy="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BC8CEF54-C912-4F06-B78B-9F9CE6A08E62}"/>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CAEP-Fall 2022 BRANDING GUIDE </a:t>
            </a:r>
            <a:endParaRPr lang="en-US" sz="1333" b="1"/>
          </a:p>
        </p:txBody>
      </p:sp>
    </p:spTree>
    <p:extLst>
      <p:ext uri="{BB962C8B-B14F-4D97-AF65-F5344CB8AC3E}">
        <p14:creationId xmlns:p14="http://schemas.microsoft.com/office/powerpoint/2010/main" val="403723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1">
                <a:latin typeface="+mj-lt"/>
                <a:ea typeface="+mj-ea"/>
                <a:cs typeface="+mj-cs"/>
              </a:rPr>
              <a:t>Press Releases</a:t>
            </a:r>
          </a:p>
        </p:txBody>
      </p:sp>
      <p:sp>
        <p:nvSpPr>
          <p:cNvPr id="7" name="Rectangle 6"/>
          <p:cNvSpPr/>
          <p:nvPr/>
        </p:nvSpPr>
        <p:spPr>
          <a:xfrm>
            <a:off x="4965431" y="2438400"/>
            <a:ext cx="6586489" cy="3785419"/>
          </a:xfrm>
          <a:prstGeom prst="rect">
            <a:avLst/>
          </a:prstGeom>
        </p:spPr>
        <p:txBody>
          <a:bodyPr vert="horz" lIns="91440" tIns="45720" rIns="91440" bIns="45720" rtlCol="0">
            <a:noAutofit/>
          </a:bodyPr>
          <a:lstStyle/>
          <a:p>
            <a:pPr marL="380985" indent="-228600">
              <a:lnSpc>
                <a:spcPct val="90000"/>
              </a:lnSpc>
              <a:spcAft>
                <a:spcPts val="600"/>
              </a:spcAft>
              <a:buFont typeface="Arial" panose="020B0604020202020204" pitchFamily="34" charset="0"/>
              <a:buChar char="•"/>
            </a:pPr>
            <a:r>
              <a:rPr lang="en-US" sz="2000"/>
              <a:t>Consider using this Press Release Template to help EPPs to contact local press.</a:t>
            </a:r>
          </a:p>
          <a:p>
            <a:pPr marL="380985" indent="-228600">
              <a:lnSpc>
                <a:spcPct val="90000"/>
              </a:lnSpc>
              <a:spcAft>
                <a:spcPts val="600"/>
              </a:spcAft>
              <a:buFont typeface="Arial" panose="020B0604020202020204" pitchFamily="34" charset="0"/>
              <a:buChar char="•"/>
            </a:pPr>
            <a:r>
              <a:rPr lang="en-US" sz="2000"/>
              <a:t>Press releases are standard issue for promoting positive news like this. Consider the following when crafting yours:</a:t>
            </a:r>
          </a:p>
          <a:p>
            <a:pPr marL="829975" lvl="1" indent="-228600">
              <a:lnSpc>
                <a:spcPct val="90000"/>
              </a:lnSpc>
              <a:spcAft>
                <a:spcPts val="600"/>
              </a:spcAft>
              <a:buFont typeface="Arial" panose="020B0604020202020204" pitchFamily="34" charset="0"/>
              <a:buChar char="•"/>
            </a:pPr>
            <a:r>
              <a:rPr lang="en-US" sz="2000"/>
              <a:t>Who are you trying to reach? (Local press? Competitors? Prospective candidates?)</a:t>
            </a:r>
          </a:p>
          <a:p>
            <a:pPr marL="829975" lvl="1" indent="-228600">
              <a:lnSpc>
                <a:spcPct val="90000"/>
              </a:lnSpc>
              <a:spcAft>
                <a:spcPts val="600"/>
              </a:spcAft>
              <a:buFont typeface="Arial" panose="020B0604020202020204" pitchFamily="34" charset="0"/>
              <a:buChar char="•"/>
            </a:pPr>
            <a:r>
              <a:rPr lang="en-US" sz="2000"/>
              <a:t>What specific accomplishments and differentiators can you highlight? (What are your continuous improvement goals? What are your candidates &amp; graduates accomplishing?)</a:t>
            </a:r>
          </a:p>
        </p:txBody>
      </p:sp>
      <p:pic>
        <p:nvPicPr>
          <p:cNvPr id="18434" name="Picture 2">
            <a:extLst>
              <a:ext uri="{FF2B5EF4-FFF2-40B4-BE49-F238E27FC236}">
                <a16:creationId xmlns:a16="http://schemas.microsoft.com/office/drawing/2014/main" id="{E2A02D7A-98DF-481B-BF9C-941CC630E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0" r="4418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34739"/>
            </a:solidFill>
          </a:ln>
        </p:spPr>
        <p:style>
          <a:lnRef idx="1">
            <a:schemeClr val="accent1"/>
          </a:lnRef>
          <a:fillRef idx="0">
            <a:schemeClr val="accent1"/>
          </a:fillRef>
          <a:effectRef idx="0">
            <a:schemeClr val="accent1"/>
          </a:effectRef>
          <a:fontRef idx="minor">
            <a:schemeClr val="tx1"/>
          </a:fontRef>
        </p:style>
      </p:cxnSp>
      <p:pic>
        <p:nvPicPr>
          <p:cNvPr id="9" name="Picture 4" descr="UDC Education Unit Celebrates CAEP Accreditation Award Image | University  of the District of Columbia">
            <a:extLst>
              <a:ext uri="{FF2B5EF4-FFF2-40B4-BE49-F238E27FC236}">
                <a16:creationId xmlns:a16="http://schemas.microsoft.com/office/drawing/2014/main" id="{2B81EC08-0E5C-4E7A-91E9-D8B8318948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4635591" y="6183594"/>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9D7EB30-9FC0-4CFF-B2ED-705AA81D4131}"/>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CAEP-Fall 2022 BRANDING GUIDE </a:t>
            </a:r>
            <a:endParaRPr lang="en-US" sz="1333" b="1"/>
          </a:p>
        </p:txBody>
      </p:sp>
    </p:spTree>
    <p:extLst>
      <p:ext uri="{BB962C8B-B14F-4D97-AF65-F5344CB8AC3E}">
        <p14:creationId xmlns:p14="http://schemas.microsoft.com/office/powerpoint/2010/main" val="75485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1">
                <a:latin typeface="+mj-lt"/>
                <a:ea typeface="+mj-ea"/>
                <a:cs typeface="+mj-cs"/>
              </a:rPr>
              <a:t>Press Releases</a:t>
            </a:r>
          </a:p>
        </p:txBody>
      </p:sp>
      <p:sp>
        <p:nvSpPr>
          <p:cNvPr id="7" name="Rectangle 6"/>
          <p:cNvSpPr/>
          <p:nvPr/>
        </p:nvSpPr>
        <p:spPr>
          <a:xfrm>
            <a:off x="4965431" y="2438400"/>
            <a:ext cx="6586489" cy="3785419"/>
          </a:xfrm>
          <a:prstGeom prst="rect">
            <a:avLst/>
          </a:prstGeom>
        </p:spPr>
        <p:txBody>
          <a:bodyPr vert="horz" lIns="91440" tIns="45720" rIns="91440" bIns="45720" rtlCol="0">
            <a:noAutofit/>
          </a:bodyPr>
          <a:lstStyle/>
          <a:p>
            <a:pPr marL="380985" indent="-228600">
              <a:lnSpc>
                <a:spcPct val="90000"/>
              </a:lnSpc>
              <a:spcAft>
                <a:spcPts val="600"/>
              </a:spcAft>
              <a:buFont typeface="Arial" panose="020B0604020202020204" pitchFamily="34" charset="0"/>
              <a:buChar char="•"/>
            </a:pPr>
            <a:r>
              <a:rPr lang="en-US" sz="2400"/>
              <a:t>Go beyond the press release and get creative!</a:t>
            </a:r>
          </a:p>
          <a:p>
            <a:pPr marL="829975" lvl="1" indent="-228600">
              <a:lnSpc>
                <a:spcPct val="90000"/>
              </a:lnSpc>
              <a:spcAft>
                <a:spcPts val="600"/>
              </a:spcAft>
              <a:buFont typeface="Arial" panose="020B0604020202020204" pitchFamily="34" charset="0"/>
              <a:buChar char="•"/>
            </a:pPr>
            <a:r>
              <a:rPr lang="en-US" sz="2400"/>
              <a:t>Encourage your PR colleagues, </a:t>
            </a:r>
            <a:r>
              <a:rPr lang="en-US" sz="2400" b="1"/>
              <a:t>students, and faculty to talk about accreditation and continuous improvement. </a:t>
            </a:r>
          </a:p>
          <a:p>
            <a:pPr marL="829975" lvl="1" indent="-228600">
              <a:lnSpc>
                <a:spcPct val="90000"/>
              </a:lnSpc>
              <a:spcAft>
                <a:spcPts val="600"/>
              </a:spcAft>
              <a:buFont typeface="Arial" panose="020B0604020202020204" pitchFamily="34" charset="0"/>
              <a:buChar char="•"/>
            </a:pPr>
            <a:r>
              <a:rPr lang="en-US" sz="2400" b="1"/>
              <a:t>Share pictures and successes online, use your EPP’s tagline or hashtag, mention @CAEPupdates, and connect with the #educatorprep and #accreditation fields</a:t>
            </a:r>
            <a:r>
              <a:rPr lang="en-US" b="1"/>
              <a:t>.</a:t>
            </a:r>
          </a:p>
        </p:txBody>
      </p:sp>
      <p:pic>
        <p:nvPicPr>
          <p:cNvPr id="18434" name="Picture 2">
            <a:extLst>
              <a:ext uri="{FF2B5EF4-FFF2-40B4-BE49-F238E27FC236}">
                <a16:creationId xmlns:a16="http://schemas.microsoft.com/office/drawing/2014/main" id="{E2A02D7A-98DF-481B-BF9C-941CC630E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0" r="4418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34739"/>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4793" y="1272348"/>
            <a:ext cx="3546023" cy="1015663"/>
          </a:xfrm>
          <a:prstGeom prst="rect">
            <a:avLst/>
          </a:prstGeom>
        </p:spPr>
        <p:txBody>
          <a:bodyPr wrap="square">
            <a:spAutoFit/>
          </a:bodyPr>
          <a:lstStyle/>
          <a:p>
            <a:pPr algn="ctr">
              <a:spcAft>
                <a:spcPts val="600"/>
              </a:spcAft>
            </a:pPr>
            <a:r>
              <a:rPr lang="en-US" sz="6000" b="1"/>
              <a:t>Media</a:t>
            </a:r>
          </a:p>
        </p:txBody>
      </p:sp>
      <p:pic>
        <p:nvPicPr>
          <p:cNvPr id="8" name="Picture 4" descr="UDC Education Unit Celebrates CAEP Accreditation Award Image | University  of the District of Columbia">
            <a:extLst>
              <a:ext uri="{FF2B5EF4-FFF2-40B4-BE49-F238E27FC236}">
                <a16:creationId xmlns:a16="http://schemas.microsoft.com/office/drawing/2014/main" id="{6F24D5E8-167E-47CF-AC0C-A7A1B54B83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4733914" y="6128288"/>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6BC4D8F-2580-4B7B-BD3A-21A221BA2C40}"/>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168631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i="1">
                <a:latin typeface="+mj-lt"/>
                <a:ea typeface="+mj-ea"/>
                <a:cs typeface="+mj-cs"/>
              </a:rPr>
              <a:t>Press Interviews</a:t>
            </a:r>
          </a:p>
        </p:txBody>
      </p:sp>
      <p:sp>
        <p:nvSpPr>
          <p:cNvPr id="7" name="Rectangle 6"/>
          <p:cNvSpPr/>
          <p:nvPr/>
        </p:nvSpPr>
        <p:spPr>
          <a:xfrm>
            <a:off x="4965431" y="2438400"/>
            <a:ext cx="6586489" cy="3785419"/>
          </a:xfrm>
          <a:prstGeom prst="rect">
            <a:avLst/>
          </a:prstGeom>
        </p:spPr>
        <p:txBody>
          <a:bodyPr vert="horz" lIns="91440" tIns="45720" rIns="91440" bIns="45720" rtlCol="0">
            <a:normAutofit/>
          </a:bodyPr>
          <a:lstStyle/>
          <a:p>
            <a:pPr marL="238115" indent="-228600">
              <a:lnSpc>
                <a:spcPct val="90000"/>
              </a:lnSpc>
              <a:spcAft>
                <a:spcPts val="600"/>
              </a:spcAft>
              <a:buFont typeface="Arial" panose="020B0604020202020204" pitchFamily="34" charset="0"/>
              <a:buChar char="•"/>
            </a:pPr>
            <a:r>
              <a:rPr lang="en-US" sz="1900"/>
              <a:t>Media Pitch: Contact your local press. Your new accreditation is the headline; your faculty and candidates are the story. </a:t>
            </a:r>
          </a:p>
          <a:p>
            <a:pPr marL="782352" lvl="1" indent="-228600">
              <a:lnSpc>
                <a:spcPct val="90000"/>
              </a:lnSpc>
              <a:spcAft>
                <a:spcPts val="600"/>
              </a:spcAft>
              <a:buFont typeface="Arial" panose="020B0604020202020204" pitchFamily="34" charset="0"/>
              <a:buChar char="•"/>
            </a:pPr>
            <a:r>
              <a:rPr lang="en-US" sz="1900"/>
              <a:t>How will the work you’ve put into your successful CAEP accreditation help your candidates become quality teachers? </a:t>
            </a:r>
          </a:p>
          <a:p>
            <a:pPr marL="782352" lvl="1" indent="-228600">
              <a:lnSpc>
                <a:spcPct val="90000"/>
              </a:lnSpc>
              <a:spcAft>
                <a:spcPts val="600"/>
              </a:spcAft>
              <a:buFont typeface="Arial" panose="020B0604020202020204" pitchFamily="34" charset="0"/>
              <a:buChar char="•"/>
            </a:pPr>
            <a:r>
              <a:rPr lang="en-US" sz="1900"/>
              <a:t>What stories do your candidates have to tell?</a:t>
            </a:r>
          </a:p>
          <a:p>
            <a:pPr marL="238115" indent="-228600">
              <a:lnSpc>
                <a:spcPct val="90000"/>
              </a:lnSpc>
              <a:spcAft>
                <a:spcPts val="600"/>
              </a:spcAft>
              <a:buFont typeface="Arial" panose="020B0604020202020204" pitchFamily="34" charset="0"/>
              <a:buChar char="•"/>
            </a:pPr>
            <a:r>
              <a:rPr lang="en-US" sz="1900"/>
              <a:t>Create a few points your friends or family would read. If you do some of the journalist’s work for them, a pitch is more likely to land.</a:t>
            </a:r>
          </a:p>
          <a:p>
            <a:pPr marL="238115" indent="-228600">
              <a:lnSpc>
                <a:spcPct val="90000"/>
              </a:lnSpc>
              <a:spcAft>
                <a:spcPts val="600"/>
              </a:spcAft>
              <a:buFont typeface="Arial" panose="020B0604020202020204" pitchFamily="34" charset="0"/>
              <a:buChar char="•"/>
            </a:pPr>
            <a:r>
              <a:rPr lang="en-US" sz="1900"/>
              <a:t>Share your interviews with CAEP! </a:t>
            </a:r>
          </a:p>
          <a:p>
            <a:pPr marL="782352" lvl="1" indent="-228600">
              <a:lnSpc>
                <a:spcPct val="90000"/>
              </a:lnSpc>
              <a:spcAft>
                <a:spcPts val="600"/>
              </a:spcAft>
              <a:buFont typeface="Arial" panose="020B0604020202020204" pitchFamily="34" charset="0"/>
              <a:buChar char="•"/>
            </a:pPr>
            <a:r>
              <a:rPr lang="en-US" sz="1900"/>
              <a:t>Tag @CAEPupdates on Twitter</a:t>
            </a:r>
          </a:p>
          <a:p>
            <a:pPr marL="782352" lvl="1" indent="-228600">
              <a:lnSpc>
                <a:spcPct val="90000"/>
              </a:lnSpc>
              <a:spcAft>
                <a:spcPts val="600"/>
              </a:spcAft>
              <a:buFont typeface="Arial" panose="020B0604020202020204" pitchFamily="34" charset="0"/>
              <a:buChar char="•"/>
            </a:pPr>
            <a:r>
              <a:rPr lang="en-US" sz="1900"/>
              <a:t>Email </a:t>
            </a:r>
            <a:r>
              <a:rPr lang="en-US" sz="1900">
                <a:hlinkClick r:id="rId2"/>
              </a:rPr>
              <a:t>communications@caepnet.org</a:t>
            </a:r>
            <a:r>
              <a:rPr lang="en-US" sz="1900"/>
              <a:t> </a:t>
            </a:r>
          </a:p>
        </p:txBody>
      </p:sp>
      <p:pic>
        <p:nvPicPr>
          <p:cNvPr id="20482" name="Picture 2">
            <a:extLst>
              <a:ext uri="{FF2B5EF4-FFF2-40B4-BE49-F238E27FC236}">
                <a16:creationId xmlns:a16="http://schemas.microsoft.com/office/drawing/2014/main" id="{9026FEC8-9798-4B09-A411-1F3AA68E44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33" r="2760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3734C"/>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71143" y="1404809"/>
            <a:ext cx="11311738" cy="605230"/>
          </a:xfrm>
          <a:prstGeom prst="rect">
            <a:avLst/>
          </a:prstGeom>
        </p:spPr>
        <p:txBody>
          <a:bodyPr wrap="square">
            <a:spAutoFit/>
          </a:bodyPr>
          <a:lstStyle/>
          <a:p>
            <a:pPr>
              <a:spcAft>
                <a:spcPts val="600"/>
              </a:spcAft>
            </a:pPr>
            <a:r>
              <a:rPr lang="en-US" sz="3333" b="1"/>
              <a:t>Media</a:t>
            </a:r>
          </a:p>
        </p:txBody>
      </p:sp>
      <p:pic>
        <p:nvPicPr>
          <p:cNvPr id="9" name="Picture 4" descr="UDC Education Unit Celebrates CAEP Accreditation Award Image | University  of the District of Columbia">
            <a:extLst>
              <a:ext uri="{FF2B5EF4-FFF2-40B4-BE49-F238E27FC236}">
                <a16:creationId xmlns:a16="http://schemas.microsoft.com/office/drawing/2014/main" id="{7D241AF1-4025-450E-B6DA-18D703A728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8" b="30828"/>
          <a:stretch/>
        </p:blipFill>
        <p:spPr bwMode="auto">
          <a:xfrm>
            <a:off x="6645271" y="354513"/>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3A63ED0-C040-48D7-8B16-6E78760B6CBC}"/>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308205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653363" y="365760"/>
            <a:ext cx="9367203" cy="118872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kern="1200">
                <a:solidFill>
                  <a:schemeClr val="tx1"/>
                </a:solidFill>
                <a:latin typeface="+mj-lt"/>
                <a:ea typeface="+mj-ea"/>
                <a:cs typeface="+mj-cs"/>
              </a:rPr>
              <a:t>A Reminder for EPPs Regarding the Reporting of Performance Data &amp; Other Information</a:t>
            </a:r>
          </a:p>
        </p:txBody>
      </p:sp>
      <p:sp>
        <p:nvSpPr>
          <p:cNvPr id="15" name="Freeform: Shape 1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p:nvPr/>
        </p:nvSpPr>
        <p:spPr>
          <a:xfrm>
            <a:off x="680242" y="1624946"/>
            <a:ext cx="11311738" cy="605230"/>
          </a:xfrm>
          <a:prstGeom prst="rect">
            <a:avLst/>
          </a:prstGeom>
        </p:spPr>
        <p:txBody>
          <a:bodyPr wrap="square">
            <a:spAutoFit/>
          </a:bodyPr>
          <a:lstStyle/>
          <a:p>
            <a:pPr algn="ctr">
              <a:spcAft>
                <a:spcPts val="600"/>
              </a:spcAft>
            </a:pPr>
            <a:r>
              <a:rPr lang="en-US" sz="3333" b="1"/>
              <a:t>Public Disclosure </a:t>
            </a:r>
            <a:r>
              <a:rPr lang="en-US" sz="3333" b="1">
                <a:solidFill>
                  <a:srgbClr val="FF0000"/>
                </a:solidFill>
              </a:rPr>
              <a:t>(PLEASE READ)</a:t>
            </a:r>
          </a:p>
        </p:txBody>
      </p:sp>
      <p:sp>
        <p:nvSpPr>
          <p:cNvPr id="9" name="Rectangle 8">
            <a:extLst>
              <a:ext uri="{FF2B5EF4-FFF2-40B4-BE49-F238E27FC236}">
                <a16:creationId xmlns:a16="http://schemas.microsoft.com/office/drawing/2014/main" id="{B1A23817-BE14-445E-8129-AE47DA8F3796}"/>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
        <p:nvSpPr>
          <p:cNvPr id="2" name="TextBox 1">
            <a:extLst>
              <a:ext uri="{FF2B5EF4-FFF2-40B4-BE49-F238E27FC236}">
                <a16:creationId xmlns:a16="http://schemas.microsoft.com/office/drawing/2014/main" id="{E9B1221A-4447-BB84-E910-178E602B2A93}"/>
              </a:ext>
            </a:extLst>
          </p:cNvPr>
          <p:cNvSpPr txBox="1"/>
          <p:nvPr/>
        </p:nvSpPr>
        <p:spPr>
          <a:xfrm>
            <a:off x="1278922" y="2228709"/>
            <a:ext cx="962464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u="sng">
                <a:ea typeface="+mn-lt"/>
                <a:cs typeface="+mn-lt"/>
              </a:rPr>
              <a:t>Policy III.2.17 </a:t>
            </a:r>
            <a:r>
              <a:rPr lang="en-US" i="1">
                <a:ea typeface="+mn-lt"/>
                <a:cs typeface="+mn-lt"/>
              </a:rPr>
              <a:t>Restrictions on Communicating Accreditation Status; Correction of Incorrect or Misleading Information </a:t>
            </a:r>
          </a:p>
          <a:p>
            <a:r>
              <a:rPr lang="en-US" i="1">
                <a:ea typeface="+mn-lt"/>
                <a:cs typeface="+mn-lt"/>
              </a:rPr>
              <a:t>An EPP awarded accreditation may elect to make its accreditation status public. In doing so, it must: (a.) Disclose the status accurately, including the specific academic or instructional programs covered by that status and CAEP’s name, address, and telephone number; (b.) Adhere to CAEP’s guidelines on communicating CAEP accreditation status, including terms and conditions on use of the CAEP logo; and (c.) Issue an immediate correction if made aware or otherwise determining that the information the EPP has released about the following is in any way incorrect or misleading: (</a:t>
            </a:r>
            <a:r>
              <a:rPr lang="en-US" i="1" err="1">
                <a:ea typeface="+mn-lt"/>
                <a:cs typeface="+mn-lt"/>
              </a:rPr>
              <a:t>i</a:t>
            </a:r>
            <a:r>
              <a:rPr lang="en-US" i="1">
                <a:ea typeface="+mn-lt"/>
                <a:cs typeface="+mn-lt"/>
              </a:rPr>
              <a:t>) The accreditation status of the EPP; (ii) The contents of reports of on-site reviews; and (iii) CAEP’s accrediting actions with respect to the EPP. </a:t>
            </a:r>
          </a:p>
          <a:p>
            <a:r>
              <a:rPr lang="en-US" i="1">
                <a:ea typeface="+mn-lt"/>
                <a:cs typeface="+mn-lt"/>
              </a:rPr>
              <a:t>CAEP staff and Annual Report Reviewers review EPP statements of accreditation at least annually to ensure the accuracy of representation. A Review Team may also verify the accuracy of representations made and may note any misleading or inaccurate statements in a Site Review Report. If CAEP becomes aware that an EPP is not accurately reporting its accreditation to the public, the EPP will be contacted and directed to immediately issue a corrective communication. Failure to correct misleading or inaccurate statements may lead to Adverse Action.</a:t>
            </a:r>
            <a:endParaRPr lang="en-US" i="1">
              <a:cs typeface="Calibri"/>
            </a:endParaRPr>
          </a:p>
        </p:txBody>
      </p:sp>
    </p:spTree>
    <p:extLst>
      <p:ext uri="{BB962C8B-B14F-4D97-AF65-F5344CB8AC3E}">
        <p14:creationId xmlns:p14="http://schemas.microsoft.com/office/powerpoint/2010/main" val="2376241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a:ea typeface="+mj-ea"/>
                <a:cs typeface="+mj-cs"/>
              </a:rPr>
              <a:t>We’re Here to Help!</a:t>
            </a:r>
          </a:p>
        </p:txBody>
      </p:sp>
      <p:sp>
        <p:nvSpPr>
          <p:cNvPr id="7" name="Rectangle 6"/>
          <p:cNvSpPr/>
          <p:nvPr/>
        </p:nvSpPr>
        <p:spPr>
          <a:xfrm>
            <a:off x="4965431" y="2438400"/>
            <a:ext cx="6586489" cy="37854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We are committed to supporting your efforts in promoting your accreditation status! Should you have any questions, requests, or feedback regarding the promotion of your accreditation and this guide, let us know! You can reach us via email at: </a:t>
            </a:r>
            <a:r>
              <a:rPr lang="en-US" sz="2000">
                <a:hlinkClick r:id="rId2"/>
              </a:rPr>
              <a:t>communications@caepnet.org</a:t>
            </a:r>
            <a:r>
              <a:rPr lang="en-US" sz="2000"/>
              <a:t>.</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Thank you for taking time to review the branding guidelines – and congratulations on your accreditation!</a:t>
            </a:r>
          </a:p>
          <a:p>
            <a:pPr indent="-228600">
              <a:lnSpc>
                <a:spcPct val="90000"/>
              </a:lnSpc>
              <a:spcAft>
                <a:spcPts val="600"/>
              </a:spcAft>
              <a:buFont typeface="Arial" panose="020B0604020202020204" pitchFamily="34" charset="0"/>
              <a:buChar char="•"/>
            </a:pPr>
            <a:endParaRPr lang="en-US" sz="2000"/>
          </a:p>
          <a:p>
            <a:pPr>
              <a:lnSpc>
                <a:spcPct val="90000"/>
              </a:lnSpc>
              <a:spcAft>
                <a:spcPts val="600"/>
              </a:spcAft>
            </a:pPr>
            <a:r>
              <a:rPr lang="en-US" sz="2000"/>
              <a:t>CAEP’s Communications Team</a:t>
            </a:r>
            <a:endParaRPr lang="en-US" sz="2000">
              <a:ea typeface="Calibri"/>
              <a:cs typeface="Calibri"/>
            </a:endParaRPr>
          </a:p>
        </p:txBody>
      </p:sp>
      <p:pic>
        <p:nvPicPr>
          <p:cNvPr id="21506" name="Picture 2" descr="A person talking on the phone&#10;&#10;Description automatically generated with low confidence">
            <a:extLst>
              <a:ext uri="{FF2B5EF4-FFF2-40B4-BE49-F238E27FC236}">
                <a16:creationId xmlns:a16="http://schemas.microsoft.com/office/drawing/2014/main" id="{9B2C0CF3-3DFE-42A3-BBF1-266A111286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95" r="879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D774"/>
            </a:solidFill>
          </a:ln>
        </p:spPr>
        <p:style>
          <a:lnRef idx="1">
            <a:schemeClr val="accent1"/>
          </a:lnRef>
          <a:fillRef idx="0">
            <a:schemeClr val="accent1"/>
          </a:fillRef>
          <a:effectRef idx="0">
            <a:schemeClr val="accent1"/>
          </a:effectRef>
          <a:fontRef idx="minor">
            <a:schemeClr val="tx1"/>
          </a:fontRef>
        </p:style>
      </p:cxnSp>
      <p:pic>
        <p:nvPicPr>
          <p:cNvPr id="14" name="Picture 4" descr="UDC Education Unit Celebrates CAEP Accreditation Award Image | University  of the District of Columbia">
            <a:extLst>
              <a:ext uri="{FF2B5EF4-FFF2-40B4-BE49-F238E27FC236}">
                <a16:creationId xmlns:a16="http://schemas.microsoft.com/office/drawing/2014/main" id="{39529224-EFB6-4532-B74D-2791A0C397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8" b="30828"/>
          <a:stretch/>
        </p:blipFill>
        <p:spPr bwMode="auto">
          <a:xfrm>
            <a:off x="4635591" y="6130976"/>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80127C6-DF5B-9628-E316-D9D6A087FB20}"/>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352123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3EBD5-0B2F-4E8A-A136-B2BF568B0660}"/>
              </a:ext>
            </a:extLst>
          </p:cNvPr>
          <p:cNvSpPr>
            <a:spLocks noGrp="1"/>
          </p:cNvSpPr>
          <p:nvPr>
            <p:ph type="title"/>
          </p:nvPr>
        </p:nvSpPr>
        <p:spPr>
          <a:xfrm>
            <a:off x="5297762" y="329184"/>
            <a:ext cx="6251110" cy="1783080"/>
          </a:xfrm>
        </p:spPr>
        <p:txBody>
          <a:bodyPr anchor="b">
            <a:normAutofit/>
          </a:bodyPr>
          <a:lstStyle/>
          <a:p>
            <a:r>
              <a:rPr lang="en-US" sz="3200" b="1" i="1"/>
              <a:t>Congratulations on receiving your CAEP Accreditation</a:t>
            </a:r>
            <a:endParaRPr lang="en-US" sz="3200"/>
          </a:p>
        </p:txBody>
      </p:sp>
      <p:pic>
        <p:nvPicPr>
          <p:cNvPr id="2050" name="Picture 2" descr="A person standing in front of a chalkboard&#10;&#10;Description automatically generated with medium confidence">
            <a:extLst>
              <a:ext uri="{FF2B5EF4-FFF2-40B4-BE49-F238E27FC236}">
                <a16:creationId xmlns:a16="http://schemas.microsoft.com/office/drawing/2014/main" id="{D85D7CC7-05F8-41DB-B40E-4DFA2BCE97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63" r="3736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310353-5603-4E55-BE97-3A91D22E3F06}"/>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3600"/>
              <a:t>Now it’s time to get the word out to potential candidates and other stakeholders.</a:t>
            </a:r>
          </a:p>
          <a:p>
            <a:pPr marL="0" indent="0">
              <a:buNone/>
            </a:pPr>
            <a:endParaRPr lang="en-US" sz="3600">
              <a:ea typeface="Calibri" panose="020F0502020204030204"/>
              <a:cs typeface="Calibri" panose="020F0502020204030204"/>
            </a:endParaRPr>
          </a:p>
        </p:txBody>
      </p:sp>
      <p:sp>
        <p:nvSpPr>
          <p:cNvPr id="4" name="Rectangle 3">
            <a:extLst>
              <a:ext uri="{FF2B5EF4-FFF2-40B4-BE49-F238E27FC236}">
                <a16:creationId xmlns:a16="http://schemas.microsoft.com/office/drawing/2014/main" id="{2831BF1C-0E9D-F063-B213-1735C2468CAD}"/>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72983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653363" y="2176272"/>
            <a:ext cx="9367204" cy="4041648"/>
          </a:xfrm>
          <a:prstGeom prst="rect">
            <a:avLst/>
          </a:prstGeom>
        </p:spPr>
        <p:txBody>
          <a:bodyPr vert="horz" lIns="91440" tIns="45720" rIns="91440" bIns="45720" rtlCol="0" anchor="t">
            <a:normAutofit/>
          </a:bodyPr>
          <a:lstStyle/>
          <a:p>
            <a:pPr marL="0" lvl="1" algn="ctr">
              <a:lnSpc>
                <a:spcPct val="90000"/>
              </a:lnSpc>
              <a:spcAft>
                <a:spcPts val="600"/>
              </a:spcAft>
            </a:pPr>
            <a:r>
              <a:rPr lang="en-US" sz="2400" b="1"/>
              <a:t>Download the EPP Toolkit here: </a:t>
            </a:r>
            <a:r>
              <a:rPr lang="en-US" sz="2400" b="1" u="sng">
                <a:hlinkClick r:id="rId2"/>
              </a:rPr>
              <a:t>caepnet.org/</a:t>
            </a:r>
            <a:r>
              <a:rPr lang="en-US" sz="2400" b="1" u="sng" err="1">
                <a:hlinkClick r:id="rId2"/>
              </a:rPr>
              <a:t>PromoteAccreditation</a:t>
            </a:r>
            <a:endParaRPr lang="en-US" sz="2400" b="1"/>
          </a:p>
          <a:p>
            <a:pPr marL="228600" lvl="1" algn="ctr">
              <a:lnSpc>
                <a:spcPct val="90000"/>
              </a:lnSpc>
              <a:spcAft>
                <a:spcPts val="600"/>
              </a:spcAft>
            </a:pPr>
            <a:endParaRPr lang="en-US" sz="2400"/>
          </a:p>
          <a:p>
            <a:pPr marL="228600" lvl="1" algn="ctr">
              <a:lnSpc>
                <a:spcPct val="90000"/>
              </a:lnSpc>
              <a:spcAft>
                <a:spcPts val="600"/>
              </a:spcAft>
            </a:pPr>
            <a:r>
              <a:rPr lang="en-US" sz="2400" b="1"/>
              <a:t>Your Educator Preparation Provider (EPP) has earned CAEP Accreditation. Congrats! Now it’s time to get the word out to potential candidates and other stakeholders.</a:t>
            </a:r>
          </a:p>
          <a:p>
            <a:pPr marL="342900" indent="-342900">
              <a:lnSpc>
                <a:spcPct val="90000"/>
              </a:lnSpc>
              <a:spcAft>
                <a:spcPts val="600"/>
              </a:spcAft>
              <a:buFont typeface="Arial" panose="020B0604020202020204" pitchFamily="34" charset="0"/>
              <a:buChar char="•"/>
            </a:pPr>
            <a:r>
              <a:rPr lang="en-US" sz="2400"/>
              <a:t>This guide offers ideas and tips to </a:t>
            </a:r>
            <a:r>
              <a:rPr lang="en-US" sz="2400" b="1"/>
              <a:t>help newly accredited EPPs</a:t>
            </a:r>
            <a:r>
              <a:rPr lang="en-US" sz="2400"/>
              <a:t> start to </a:t>
            </a:r>
            <a:r>
              <a:rPr lang="en-US" sz="2400" b="1"/>
              <a:t>promote what you’ve accomplished </a:t>
            </a:r>
            <a:r>
              <a:rPr lang="en-US" sz="2400"/>
              <a:t>while upholding CAEP branding guidelines. The toolkit covers things like </a:t>
            </a:r>
            <a:r>
              <a:rPr lang="en-US" sz="2400" b="1"/>
              <a:t>language, logo usage, media, and sample materials including a press release and drafts </a:t>
            </a:r>
            <a:r>
              <a:rPr lang="en-US" sz="2400"/>
              <a:t>of potential social media posts to announce your accreditation. </a:t>
            </a:r>
          </a:p>
        </p:txBody>
      </p:sp>
      <p:sp>
        <p:nvSpPr>
          <p:cNvPr id="8" name="Rectangle 7">
            <a:extLst>
              <a:ext uri="{FF2B5EF4-FFF2-40B4-BE49-F238E27FC236}">
                <a16:creationId xmlns:a16="http://schemas.microsoft.com/office/drawing/2014/main" id="{9DCCCC41-CB29-405D-8C7F-99C81303348B}"/>
              </a:ext>
            </a:extLst>
          </p:cNvPr>
          <p:cNvSpPr/>
          <p:nvPr/>
        </p:nvSpPr>
        <p:spPr>
          <a:xfrm>
            <a:off x="0" y="6560359"/>
            <a:ext cx="12192000" cy="297454"/>
          </a:xfrm>
          <a:prstGeom prst="rect">
            <a:avLst/>
          </a:prstGeom>
          <a:solidFill>
            <a:srgbClr val="ECC02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rgbClr val="0C5F38"/>
              </a:solidFill>
            </a:endParaRPr>
          </a:p>
        </p:txBody>
      </p:sp>
      <p:pic>
        <p:nvPicPr>
          <p:cNvPr id="9" name="Picture 4" descr="UDC Education Unit Celebrates CAEP Accreditation Award Image | University  of the District of Columbia">
            <a:extLst>
              <a:ext uri="{FF2B5EF4-FFF2-40B4-BE49-F238E27FC236}">
                <a16:creationId xmlns:a16="http://schemas.microsoft.com/office/drawing/2014/main" id="{DF04CF31-685D-4241-9B4B-0096379D79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4095750" y="434800"/>
            <a:ext cx="4000500" cy="914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9FCF7B0-A2E7-2956-647D-6F9755BDDF8A}"/>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51232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1B2D39-1869-4D97-A259-C6C5465E8D27}"/>
              </a:ext>
            </a:extLst>
          </p:cNvPr>
          <p:cNvSpPr/>
          <p:nvPr/>
        </p:nvSpPr>
        <p:spPr>
          <a:xfrm>
            <a:off x="2050026" y="3851974"/>
            <a:ext cx="8617974" cy="11526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a:latin typeface="+mj-lt"/>
                <a:ea typeface="+mj-ea"/>
                <a:cs typeface="+mj-cs"/>
              </a:rPr>
              <a:t>Using your accomplishment to attract potential candidates.</a:t>
            </a:r>
          </a:p>
        </p:txBody>
      </p:sp>
      <p:pic>
        <p:nvPicPr>
          <p:cNvPr id="4098" name="Picture 2" descr="The Top 5 Things to Look for in a CPE Tax Seminar - Basics &amp; Beyond">
            <a:extLst>
              <a:ext uri="{FF2B5EF4-FFF2-40B4-BE49-F238E27FC236}">
                <a16:creationId xmlns:a16="http://schemas.microsoft.com/office/drawing/2014/main" id="{8222D4CC-1C99-4A23-B625-5EC0849896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42" r="-2" b="-2"/>
          <a:stretch/>
        </p:blipFill>
        <p:spPr bwMode="auto">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4" descr="UDC Education Unit Celebrates CAEP Accreditation Award Image | University  of the District of Columbia">
            <a:extLst>
              <a:ext uri="{FF2B5EF4-FFF2-40B4-BE49-F238E27FC236}">
                <a16:creationId xmlns:a16="http://schemas.microsoft.com/office/drawing/2014/main" id="{6518684F-5CC2-44FE-AED3-4232E58417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267731" y="5651920"/>
            <a:ext cx="4000500" cy="914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0BF4262-BA80-B739-0C89-558B7284C06C}"/>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28987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653363" y="365760"/>
            <a:ext cx="9367203" cy="118872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kern="1200">
                <a:solidFill>
                  <a:schemeClr val="tx1"/>
                </a:solidFill>
                <a:latin typeface="+mj-lt"/>
                <a:ea typeface="+mj-ea"/>
                <a:cs typeface="+mj-cs"/>
              </a:rPr>
              <a:t>How to Think about Marketing your EPP’s Accreditation </a:t>
            </a:r>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653363" y="2176272"/>
            <a:ext cx="9367204" cy="4041648"/>
          </a:xfrm>
          <a:prstGeom prst="rect">
            <a:avLst/>
          </a:prstGeom>
        </p:spPr>
        <p:txBody>
          <a:bodyPr vert="horz" lIns="91440" tIns="45720" rIns="91440" bIns="45720" rtlCol="0" anchor="t">
            <a:normAutofit lnSpcReduction="10000"/>
          </a:bodyPr>
          <a:lstStyle/>
          <a:p>
            <a:pPr marL="285115" indent="-228600">
              <a:lnSpc>
                <a:spcPct val="90000"/>
              </a:lnSpc>
              <a:spcAft>
                <a:spcPts val="600"/>
              </a:spcAft>
              <a:buFont typeface="Arial" panose="020B0604020202020204" pitchFamily="34" charset="0"/>
              <a:buChar char="•"/>
            </a:pPr>
            <a:r>
              <a:rPr lang="en-US" sz="2200"/>
              <a:t>National accreditation can and should be used in recruiting efforts</a:t>
            </a:r>
            <a:r>
              <a:rPr lang="en-US" sz="2800" b="1"/>
              <a:t>. It is a label of distinction for your EPP </a:t>
            </a:r>
            <a:r>
              <a:rPr lang="en-US" sz="2200"/>
              <a:t>that denotes commitment to educator preparation and continuous improvement in how we prepare educators for future students.</a:t>
            </a:r>
            <a:endParaRPr lang="en-US"/>
          </a:p>
          <a:p>
            <a:pPr marL="285115" indent="-228600">
              <a:lnSpc>
                <a:spcPct val="90000"/>
              </a:lnSpc>
              <a:spcAft>
                <a:spcPts val="600"/>
              </a:spcAft>
              <a:buFont typeface="Arial" panose="020B0604020202020204" pitchFamily="34" charset="0"/>
              <a:buChar char="•"/>
            </a:pPr>
            <a:r>
              <a:rPr lang="en-US" sz="2200"/>
              <a:t>Potential candidates may ask about your accreditation status. For this, it’s important to disseminate this information amongst academic advisors and faculty and to explain what this accomplishment means.</a:t>
            </a:r>
            <a:endParaRPr lang="en-US" sz="2200">
              <a:ea typeface="Calibri" panose="020F0502020204030204"/>
              <a:cs typeface="Calibri" panose="020F0502020204030204"/>
            </a:endParaRPr>
          </a:p>
          <a:p>
            <a:pPr marL="285115" indent="-228600">
              <a:lnSpc>
                <a:spcPct val="90000"/>
              </a:lnSpc>
              <a:spcAft>
                <a:spcPts val="600"/>
              </a:spcAft>
              <a:buFont typeface="Arial" panose="020B0604020202020204" pitchFamily="34" charset="0"/>
              <a:buChar char="•"/>
            </a:pPr>
            <a:r>
              <a:rPr lang="en-US" sz="2200" b="1"/>
              <a:t>CAEP Accreditation also promotes using evidence for continuous improvement. Consider how these features can help your work.</a:t>
            </a:r>
            <a:endParaRPr lang="en-US" sz="2200" b="1">
              <a:ea typeface="Calibri" panose="020F0502020204030204"/>
              <a:cs typeface="Calibri" panose="020F0502020204030204"/>
            </a:endParaRPr>
          </a:p>
          <a:p>
            <a:pPr marL="829945" lvl="1" indent="-228600">
              <a:lnSpc>
                <a:spcPct val="90000"/>
              </a:lnSpc>
              <a:spcAft>
                <a:spcPts val="600"/>
              </a:spcAft>
              <a:buFont typeface="Arial" panose="020B0604020202020204" pitchFamily="34" charset="0"/>
              <a:buChar char="•"/>
            </a:pPr>
            <a:r>
              <a:rPr lang="en-US" sz="2200"/>
              <a:t>Example: University of North Georgia </a:t>
            </a:r>
            <a:r>
              <a:rPr lang="en-US" sz="3200" b="1">
                <a:hlinkClick r:id="rId2"/>
              </a:rPr>
              <a:t>shared their experiences</a:t>
            </a:r>
            <a:r>
              <a:rPr lang="en-US" sz="3200" b="1"/>
              <a:t> </a:t>
            </a:r>
            <a:r>
              <a:rPr lang="en-US" sz="2200"/>
              <a:t>on earning CAEP Accreditation.</a:t>
            </a:r>
            <a:endParaRPr lang="en-US" sz="2200">
              <a:ea typeface="Calibri"/>
              <a:cs typeface="Calibri"/>
            </a:endParaRP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endParaRPr lang="en-US" sz="2200"/>
          </a:p>
        </p:txBody>
      </p:sp>
      <p:sp>
        <p:nvSpPr>
          <p:cNvPr id="2" name="Rectangle 1">
            <a:extLst>
              <a:ext uri="{FF2B5EF4-FFF2-40B4-BE49-F238E27FC236}">
                <a16:creationId xmlns:a16="http://schemas.microsoft.com/office/drawing/2014/main" id="{316364F1-F585-DD65-6683-BF8DA73BB987}"/>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310340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i="1">
                <a:latin typeface="+mj-lt"/>
                <a:ea typeface="+mj-ea"/>
                <a:cs typeface="+mj-cs"/>
              </a:rPr>
              <a:t>Did any of your programs earn National Recognition by a SPA?</a:t>
            </a:r>
          </a:p>
        </p:txBody>
      </p:sp>
      <p:sp>
        <p:nvSpPr>
          <p:cNvPr id="5" name="Rectangle 4"/>
          <p:cNvSpPr/>
          <p:nvPr/>
        </p:nvSpPr>
        <p:spPr>
          <a:xfrm>
            <a:off x="4965431" y="2438400"/>
            <a:ext cx="6586489" cy="3785419"/>
          </a:xfrm>
          <a:prstGeom prst="rect">
            <a:avLst/>
          </a:prstGeom>
        </p:spPr>
        <p:txBody>
          <a:bodyPr vert="horz" lIns="91440" tIns="45720" rIns="91440" bIns="45720" rtlCol="0">
            <a:normAutofit/>
          </a:bodyPr>
          <a:lstStyle/>
          <a:p>
            <a:pPr marL="285739" indent="-228600">
              <a:lnSpc>
                <a:spcPct val="90000"/>
              </a:lnSpc>
              <a:spcAft>
                <a:spcPts val="600"/>
              </a:spcAft>
              <a:buFont typeface="Arial" panose="020B0604020202020204" pitchFamily="34" charset="0"/>
              <a:buChar char="•"/>
            </a:pPr>
            <a:r>
              <a:rPr lang="en-US" sz="2800"/>
              <a:t>If any of your programs earned National Recognition by a Specialized Professional Association (SPA), you should consider highlighting this accomplishment too. Like this toolkit, SPAs also have additional information on promotion of your EPP’s national recognition. If interested, contact your appropriate SPA representative. </a:t>
            </a:r>
          </a:p>
        </p:txBody>
      </p:sp>
      <p:pic>
        <p:nvPicPr>
          <p:cNvPr id="6146" name="Picture 2">
            <a:extLst>
              <a:ext uri="{FF2B5EF4-FFF2-40B4-BE49-F238E27FC236}">
                <a16:creationId xmlns:a16="http://schemas.microsoft.com/office/drawing/2014/main" id="{B56E364A-22FB-4794-BF74-DA7F30BDA2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152" r="3328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1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11320" y="1272348"/>
            <a:ext cx="3212969" cy="4383107"/>
          </a:xfrm>
          <a:prstGeom prst="rect">
            <a:avLst/>
          </a:prstGeom>
        </p:spPr>
        <p:txBody>
          <a:bodyPr wrap="square" anchor="t">
            <a:noAutofit/>
          </a:bodyPr>
          <a:lstStyle/>
          <a:p>
            <a:pPr algn="ctr">
              <a:lnSpc>
                <a:spcPct val="90000"/>
              </a:lnSpc>
              <a:spcAft>
                <a:spcPts val="600"/>
              </a:spcAft>
            </a:pPr>
            <a:r>
              <a:rPr lang="en-US" sz="4000" b="1"/>
              <a:t>How to Think about Marketing your EPP’s Accreditation </a:t>
            </a:r>
          </a:p>
        </p:txBody>
      </p:sp>
      <p:sp>
        <p:nvSpPr>
          <p:cNvPr id="8" name="Rectangle 7">
            <a:extLst>
              <a:ext uri="{FF2B5EF4-FFF2-40B4-BE49-F238E27FC236}">
                <a16:creationId xmlns:a16="http://schemas.microsoft.com/office/drawing/2014/main" id="{B7D25FA9-7F8B-456B-B3CE-B689C706029A}"/>
              </a:ext>
            </a:extLst>
          </p:cNvPr>
          <p:cNvSpPr/>
          <p:nvPr/>
        </p:nvSpPr>
        <p:spPr>
          <a:xfrm>
            <a:off x="8509819" y="6560546"/>
            <a:ext cx="3682181" cy="297454"/>
          </a:xfrm>
          <a:prstGeom prst="rect">
            <a:avLst/>
          </a:prstGeom>
        </p:spPr>
        <p:txBody>
          <a:bodyPr wrap="square" lIns="91440" tIns="45720" rIns="91440" bIns="45720" anchor="t">
            <a:spAutoFit/>
          </a:bodyPr>
          <a:lstStyle/>
          <a:p>
            <a:pPr algn="ctr">
              <a:spcAft>
                <a:spcPts val="600"/>
              </a:spcAft>
            </a:pPr>
            <a:r>
              <a:rPr lang="en-US" sz="1300" b="1"/>
              <a:t>CAEP-Fall 2022 BRANDING GUIDE </a:t>
            </a:r>
            <a:endParaRPr lang="en-US" sz="1333" b="1"/>
          </a:p>
        </p:txBody>
      </p:sp>
    </p:spTree>
    <p:extLst>
      <p:ext uri="{BB962C8B-B14F-4D97-AF65-F5344CB8AC3E}">
        <p14:creationId xmlns:p14="http://schemas.microsoft.com/office/powerpoint/2010/main" val="12582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7E6B6-32D6-4D65-B151-ADB695C3B005}"/>
              </a:ext>
            </a:extLst>
          </p:cNvPr>
          <p:cNvSpPr>
            <a:spLocks noGrp="1"/>
          </p:cNvSpPr>
          <p:nvPr>
            <p:ph type="ctrTitle"/>
          </p:nvPr>
        </p:nvSpPr>
        <p:spPr>
          <a:xfrm>
            <a:off x="7354957" y="3376124"/>
            <a:ext cx="4515147" cy="1529232"/>
          </a:xfrm>
        </p:spPr>
        <p:txBody>
          <a:bodyPr>
            <a:normAutofit/>
          </a:bodyPr>
          <a:lstStyle/>
          <a:p>
            <a:r>
              <a:rPr lang="en-US" sz="4400"/>
              <a:t>Social Media </a:t>
            </a:r>
          </a:p>
        </p:txBody>
      </p:sp>
      <p:sp>
        <p:nvSpPr>
          <p:cNvPr id="3" name="Subtitle 2">
            <a:extLst>
              <a:ext uri="{FF2B5EF4-FFF2-40B4-BE49-F238E27FC236}">
                <a16:creationId xmlns:a16="http://schemas.microsoft.com/office/drawing/2014/main" id="{E80E0865-8CEB-47CF-B918-427F272152D8}"/>
              </a:ext>
            </a:extLst>
          </p:cNvPr>
          <p:cNvSpPr>
            <a:spLocks noGrp="1"/>
          </p:cNvSpPr>
          <p:nvPr>
            <p:ph type="subTitle" idx="1"/>
          </p:nvPr>
        </p:nvSpPr>
        <p:spPr>
          <a:xfrm>
            <a:off x="7529886" y="4905356"/>
            <a:ext cx="4165290" cy="617620"/>
          </a:xfrm>
        </p:spPr>
        <p:txBody>
          <a:bodyPr>
            <a:normAutofit/>
          </a:bodyPr>
          <a:lstStyle/>
          <a:p>
            <a:r>
              <a:rPr lang="en-US" b="1" i="1"/>
              <a:t>Facebook, Twitter, LinkedIn </a:t>
            </a:r>
          </a:p>
        </p:txBody>
      </p:sp>
      <p:pic>
        <p:nvPicPr>
          <p:cNvPr id="7170" name="Picture 2" descr="How To Flawlessly Customize The Same Piece Of Content Across Twitter,  Facebook, and LinkedIn">
            <a:extLst>
              <a:ext uri="{FF2B5EF4-FFF2-40B4-BE49-F238E27FC236}">
                <a16:creationId xmlns:a16="http://schemas.microsoft.com/office/drawing/2014/main" id="{EA309037-AB7F-47A1-9424-78E215C2C2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8" r="3891"/>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4" descr="UDC Education Unit Celebrates CAEP Accreditation Award Image | University  of the District of Columbia">
            <a:extLst>
              <a:ext uri="{FF2B5EF4-FFF2-40B4-BE49-F238E27FC236}">
                <a16:creationId xmlns:a16="http://schemas.microsoft.com/office/drawing/2014/main" id="{CF7DCA21-9B77-4A2F-90E7-35FAEFEC0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8064412" y="164977"/>
            <a:ext cx="4000500" cy="914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134EB8D-D440-E369-0719-BB50FF3D42A6}"/>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159640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608" y="1364958"/>
            <a:ext cx="11311738" cy="451342"/>
          </a:xfrm>
          <a:prstGeom prst="rect">
            <a:avLst/>
          </a:prstGeom>
        </p:spPr>
        <p:txBody>
          <a:bodyPr wrap="square">
            <a:spAutoFit/>
          </a:bodyPr>
          <a:lstStyle/>
          <a:p>
            <a:r>
              <a:rPr lang="en-US" sz="2333" i="1"/>
              <a:t>Sample Tweets: Promoting in Under 160 Characters </a:t>
            </a:r>
          </a:p>
        </p:txBody>
      </p:sp>
      <p:sp>
        <p:nvSpPr>
          <p:cNvPr id="4" name="Rectangle 3"/>
          <p:cNvSpPr/>
          <p:nvPr/>
        </p:nvSpPr>
        <p:spPr>
          <a:xfrm>
            <a:off x="771143" y="603903"/>
            <a:ext cx="11311738" cy="605230"/>
          </a:xfrm>
          <a:prstGeom prst="rect">
            <a:avLst/>
          </a:prstGeom>
        </p:spPr>
        <p:txBody>
          <a:bodyPr wrap="square">
            <a:spAutoFit/>
          </a:bodyPr>
          <a:lstStyle/>
          <a:p>
            <a:r>
              <a:rPr lang="en-US" sz="3333" b="1"/>
              <a:t>Twitter Language</a:t>
            </a:r>
          </a:p>
        </p:txBody>
      </p:sp>
      <p:sp>
        <p:nvSpPr>
          <p:cNvPr id="5" name="Rectangle 4"/>
          <p:cNvSpPr/>
          <p:nvPr/>
        </p:nvSpPr>
        <p:spPr>
          <a:xfrm>
            <a:off x="771143" y="2127951"/>
            <a:ext cx="10596008" cy="1938992"/>
          </a:xfrm>
          <a:prstGeom prst="rect">
            <a:avLst/>
          </a:prstGeom>
        </p:spPr>
        <p:txBody>
          <a:bodyPr wrap="square" lIns="91440" tIns="45720" rIns="91440" bIns="45720" anchor="t">
            <a:spAutoFit/>
          </a:bodyPr>
          <a:lstStyle/>
          <a:p>
            <a:pPr marL="285115" indent="-285115">
              <a:buFont typeface="Arial"/>
              <a:buChar char="•"/>
            </a:pPr>
            <a:r>
              <a:rPr lang="en-US" sz="2300"/>
              <a:t>Becoming a great teacher starts with a strong educational foundation. </a:t>
            </a:r>
            <a:r>
              <a:rPr lang="en-US" sz="2400"/>
              <a:t>We are accredited by </a:t>
            </a:r>
            <a:r>
              <a:rPr lang="en-US" sz="2400" b="1"/>
              <a:t>@caepupdates. </a:t>
            </a:r>
            <a:r>
              <a:rPr lang="en-US" sz="2400"/>
              <a:t>CAEP promotes excellence in #educatorpreparation through #qualityassurance and #continuousimprovement. </a:t>
            </a:r>
            <a:endParaRPr lang="en-US"/>
          </a:p>
          <a:p>
            <a:pPr marL="285115" indent="-285115">
              <a:buFont typeface="Arial"/>
              <a:buChar char="•"/>
            </a:pPr>
            <a:r>
              <a:rPr lang="en-US" sz="2300" b="1"/>
              <a:t>[EPP Name]</a:t>
            </a:r>
            <a:r>
              <a:rPr lang="en-US" sz="2300"/>
              <a:t> has earned </a:t>
            </a:r>
            <a:r>
              <a:rPr lang="en-US" sz="2400" b="1"/>
              <a:t>national accreditation by</a:t>
            </a:r>
            <a:r>
              <a:rPr lang="en-US" sz="2400"/>
              <a:t> meeting rigorous national standards for #educatorpreparation set by the </a:t>
            </a:r>
            <a:r>
              <a:rPr lang="en-US" sz="2400" b="1"/>
              <a:t>@caepupdates.</a:t>
            </a:r>
            <a:endParaRPr lang="en-US" sz="2333">
              <a:ea typeface="Calibri" panose="020F0502020204030204"/>
              <a:cs typeface="Calibri" panose="020F0502020204030204"/>
            </a:endParaRPr>
          </a:p>
        </p:txBody>
      </p:sp>
      <p:pic>
        <p:nvPicPr>
          <p:cNvPr id="6" name="Picture 5" descr="A picture containing vector graphics&#10;&#10;Description generated with very high confidence">
            <a:extLst>
              <a:ext uri="{FF2B5EF4-FFF2-40B4-BE49-F238E27FC236}">
                <a16:creationId xmlns:a16="http://schemas.microsoft.com/office/drawing/2014/main" id="{654AFC38-958E-432A-888F-448762939B14}"/>
              </a:ext>
            </a:extLst>
          </p:cNvPr>
          <p:cNvPicPr>
            <a:picLocks noChangeAspect="1"/>
          </p:cNvPicPr>
          <p:nvPr/>
        </p:nvPicPr>
        <p:blipFill>
          <a:blip r:embed="rId2"/>
          <a:stretch>
            <a:fillRect/>
          </a:stretch>
        </p:blipFill>
        <p:spPr>
          <a:xfrm>
            <a:off x="7424458" y="641427"/>
            <a:ext cx="1352040" cy="1097212"/>
          </a:xfrm>
          <a:prstGeom prst="rect">
            <a:avLst/>
          </a:prstGeom>
        </p:spPr>
      </p:pic>
      <p:sp>
        <p:nvSpPr>
          <p:cNvPr id="11" name="Rectangle 10">
            <a:extLst>
              <a:ext uri="{FF2B5EF4-FFF2-40B4-BE49-F238E27FC236}">
                <a16:creationId xmlns:a16="http://schemas.microsoft.com/office/drawing/2014/main" id="{B51A7D52-B616-4287-AB06-DF244E7448FB}"/>
              </a:ext>
            </a:extLst>
          </p:cNvPr>
          <p:cNvSpPr/>
          <p:nvPr/>
        </p:nvSpPr>
        <p:spPr>
          <a:xfrm>
            <a:off x="8368460" y="615971"/>
            <a:ext cx="2566835" cy="1261884"/>
          </a:xfrm>
          <a:prstGeom prst="rect">
            <a:avLst/>
          </a:prstGeom>
        </p:spPr>
        <p:txBody>
          <a:bodyPr wrap="square">
            <a:spAutoFit/>
          </a:bodyPr>
          <a:lstStyle/>
          <a:p>
            <a:pPr algn="ctr"/>
            <a:r>
              <a:rPr lang="en-US" sz="2400">
                <a:solidFill>
                  <a:srgbClr val="2796D9"/>
                </a:solidFill>
              </a:rPr>
              <a:t>Give CAEP a follow! </a:t>
            </a:r>
          </a:p>
          <a:p>
            <a:pPr algn="ctr"/>
            <a:r>
              <a:rPr lang="en-US" sz="2800" b="1">
                <a:solidFill>
                  <a:srgbClr val="2796D9"/>
                </a:solidFill>
              </a:rPr>
              <a:t>@</a:t>
            </a:r>
            <a:r>
              <a:rPr lang="en-US" sz="2800" b="1" err="1">
                <a:solidFill>
                  <a:srgbClr val="2796D9"/>
                </a:solidFill>
              </a:rPr>
              <a:t>caepupdates</a:t>
            </a:r>
            <a:endParaRPr lang="en-US" sz="2800" b="1">
              <a:solidFill>
                <a:srgbClr val="2796D9"/>
              </a:solidFill>
            </a:endParaRPr>
          </a:p>
        </p:txBody>
      </p:sp>
      <p:pic>
        <p:nvPicPr>
          <p:cNvPr id="10242" name="Picture 2" descr="More Instagram Followers By Hashtag - Artist Media Solutions | Covers,  Flyers, Animation, Social Media Management &amp; More">
            <a:extLst>
              <a:ext uri="{FF2B5EF4-FFF2-40B4-BE49-F238E27FC236}">
                <a16:creationId xmlns:a16="http://schemas.microsoft.com/office/drawing/2014/main" id="{7C0B6716-3A0F-4944-A3E6-FE895121A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92" y="4737603"/>
            <a:ext cx="3253480" cy="1552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CB3C1E-A52F-40A6-9D53-6315303D85F2}"/>
              </a:ext>
            </a:extLst>
          </p:cNvPr>
          <p:cNvSpPr txBox="1"/>
          <p:nvPr/>
        </p:nvSpPr>
        <p:spPr>
          <a:xfrm>
            <a:off x="4616245" y="4955458"/>
            <a:ext cx="6750906" cy="1384995"/>
          </a:xfrm>
          <a:prstGeom prst="rect">
            <a:avLst/>
          </a:prstGeom>
          <a:noFill/>
        </p:spPr>
        <p:txBody>
          <a:bodyPr wrap="square" lIns="91440" tIns="45720" rIns="91440" bIns="45720" rtlCol="0" anchor="t">
            <a:spAutoFit/>
          </a:bodyPr>
          <a:lstStyle/>
          <a:p>
            <a:r>
              <a:rPr lang="en-US" sz="2800" b="1" i="1"/>
              <a:t>#hashtags amplify your EPPs social media content. Be sure to use them when Tweeting. </a:t>
            </a:r>
          </a:p>
        </p:txBody>
      </p:sp>
      <p:sp>
        <p:nvSpPr>
          <p:cNvPr id="7" name="Rectangle 6">
            <a:extLst>
              <a:ext uri="{FF2B5EF4-FFF2-40B4-BE49-F238E27FC236}">
                <a16:creationId xmlns:a16="http://schemas.microsoft.com/office/drawing/2014/main" id="{4789D320-302E-14F7-7128-EA1AAE8F6B2B}"/>
              </a:ext>
            </a:extLst>
          </p:cNvPr>
          <p:cNvSpPr/>
          <p:nvPr/>
        </p:nvSpPr>
        <p:spPr>
          <a:xfrm>
            <a:off x="8191881" y="6559264"/>
            <a:ext cx="3682181" cy="297454"/>
          </a:xfrm>
          <a:prstGeom prst="rect">
            <a:avLst/>
          </a:prstGeom>
        </p:spPr>
        <p:txBody>
          <a:bodyPr wrap="square" lIns="91440" tIns="45720" rIns="91440" bIns="45720" anchor="t">
            <a:spAutoFit/>
          </a:bodyPr>
          <a:lstStyle/>
          <a:p>
            <a:pPr algn="ctr">
              <a:spcAft>
                <a:spcPts val="600"/>
              </a:spcAft>
            </a:pPr>
            <a:r>
              <a:rPr lang="en-US" sz="1300" b="1"/>
              <a:t>CAEP-Spring 2022 BRANDING GUIDE </a:t>
            </a:r>
            <a:endParaRPr lang="en-US" sz="1333" b="1"/>
          </a:p>
        </p:txBody>
      </p:sp>
    </p:spTree>
    <p:extLst>
      <p:ext uri="{BB962C8B-B14F-4D97-AF65-F5344CB8AC3E}">
        <p14:creationId xmlns:p14="http://schemas.microsoft.com/office/powerpoint/2010/main" val="2538859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8A30D1D36739439ADA380905216E8C" ma:contentTypeVersion="12" ma:contentTypeDescription="Create a new document." ma:contentTypeScope="" ma:versionID="f5bff1f5af1943198c69edfe15da6131">
  <xsd:schema xmlns:xsd="http://www.w3.org/2001/XMLSchema" xmlns:xs="http://www.w3.org/2001/XMLSchema" xmlns:p="http://schemas.microsoft.com/office/2006/metadata/properties" xmlns:ns2="793a17ed-fb30-4e6d-bf88-96432c11d168" xmlns:ns3="7e3f04e7-2c34-4316-ac1f-cb308b68b226" targetNamespace="http://schemas.microsoft.com/office/2006/metadata/properties" ma:root="true" ma:fieldsID="e0bf9274f3b3f1c301ba1acf59bfb5ff" ns2:_="" ns3:_="">
    <xsd:import namespace="793a17ed-fb30-4e6d-bf88-96432c11d168"/>
    <xsd:import namespace="7e3f04e7-2c34-4316-ac1f-cb308b68b2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a17ed-fb30-4e6d-bf88-96432c11d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3f04e7-2c34-4316-ac1f-cb308b68b22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0BC1CA-49A0-4A0E-A523-AE7032B36759}">
  <ds:schemaRefs>
    <ds:schemaRef ds:uri="793a17ed-fb30-4e6d-bf88-96432c11d168"/>
    <ds:schemaRef ds:uri="7e3f04e7-2c34-4316-ac1f-cb308b68b2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A190FF-92A8-4629-918E-414F914F5501}">
  <ds:schemaRefs>
    <ds:schemaRef ds:uri="793a17ed-fb30-4e6d-bf88-96432c11d168"/>
    <ds:schemaRef ds:uri="7e3f04e7-2c34-4316-ac1f-cb308b68b2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3F0AE8D-9D96-4249-91ED-40CB28F04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Spring 2022 Branding Guide </vt:lpstr>
      <vt:lpstr>PowerPoint Presentation</vt:lpstr>
      <vt:lpstr>Congratulations on receiving your CAEP Accreditation</vt:lpstr>
      <vt:lpstr>PowerPoint Presentation</vt:lpstr>
      <vt:lpstr>PowerPoint Presentation</vt:lpstr>
      <vt:lpstr>PowerPoint Presentation</vt:lpstr>
      <vt:lpstr>PowerPoint Presentation</vt:lpstr>
      <vt:lpstr>Social 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Branded Logos </vt:lpstr>
      <vt:lpstr>What’s inside the Toolkit?</vt:lpstr>
      <vt:lpstr>PowerPoint Presentation</vt:lpstr>
      <vt:lpstr>Example Logo 1 Use the below logo for webpage, brochure and social media branding  </vt:lpstr>
      <vt:lpstr>Example Logo 2 Use the below logo for webpage, brochure and social media branding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Branding Guide</dc:title>
  <dc:creator>Gabriel Gilchrist</dc:creator>
  <cp:revision>2</cp:revision>
  <dcterms:created xsi:type="dcterms:W3CDTF">2021-05-19T13:50:38Z</dcterms:created>
  <dcterms:modified xsi:type="dcterms:W3CDTF">2022-06-06T16:38:53Z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0x0101003E8A30D1D36739439ADA380905216E8C</vt:lpwstr>
  </property>
</Properties>
</file>