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5" r:id="rId1"/>
  </p:sldMasterIdLst>
  <p:notesMasterIdLst>
    <p:notesMasterId r:id="rId42"/>
  </p:notesMasterIdLst>
  <p:sldIdLst>
    <p:sldId id="256" r:id="rId2"/>
    <p:sldId id="258" r:id="rId3"/>
    <p:sldId id="259" r:id="rId4"/>
    <p:sldId id="257" r:id="rId5"/>
    <p:sldId id="294" r:id="rId6"/>
    <p:sldId id="260" r:id="rId7"/>
    <p:sldId id="261" r:id="rId8"/>
    <p:sldId id="262" r:id="rId9"/>
    <p:sldId id="263" r:id="rId10"/>
    <p:sldId id="264" r:id="rId11"/>
    <p:sldId id="274" r:id="rId12"/>
    <p:sldId id="314" r:id="rId13"/>
    <p:sldId id="315" r:id="rId14"/>
    <p:sldId id="297" r:id="rId15"/>
    <p:sldId id="310" r:id="rId16"/>
    <p:sldId id="311" r:id="rId17"/>
    <p:sldId id="313" r:id="rId18"/>
    <p:sldId id="309" r:id="rId19"/>
    <p:sldId id="298" r:id="rId20"/>
    <p:sldId id="299" r:id="rId21"/>
    <p:sldId id="300" r:id="rId22"/>
    <p:sldId id="301" r:id="rId23"/>
    <p:sldId id="302" r:id="rId24"/>
    <p:sldId id="303" r:id="rId25"/>
    <p:sldId id="304" r:id="rId26"/>
    <p:sldId id="305" r:id="rId27"/>
    <p:sldId id="306" r:id="rId28"/>
    <p:sldId id="265" r:id="rId29"/>
    <p:sldId id="318" r:id="rId30"/>
    <p:sldId id="319" r:id="rId31"/>
    <p:sldId id="268" r:id="rId32"/>
    <p:sldId id="269" r:id="rId33"/>
    <p:sldId id="282" r:id="rId34"/>
    <p:sldId id="320" r:id="rId35"/>
    <p:sldId id="321" r:id="rId36"/>
    <p:sldId id="292" r:id="rId37"/>
    <p:sldId id="293" r:id="rId38"/>
    <p:sldId id="280" r:id="rId39"/>
    <p:sldId id="316" r:id="rId40"/>
    <p:sldId id="31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65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82886" autoAdjust="0"/>
  </p:normalViewPr>
  <p:slideViewPr>
    <p:cSldViewPr snapToGrid="0" showGuides="1">
      <p:cViewPr varScale="1">
        <p:scale>
          <a:sx n="62" d="100"/>
          <a:sy n="62" d="100"/>
        </p:scale>
        <p:origin x="1368" y="72"/>
      </p:cViewPr>
      <p:guideLst>
        <p:guide orient="horz" pos="2160"/>
        <p:guide pos="2880"/>
      </p:guideLst>
    </p:cSldViewPr>
  </p:slideViewPr>
  <p:notesTextViewPr>
    <p:cViewPr>
      <p:scale>
        <a:sx n="1" d="1"/>
        <a:sy n="1" d="1"/>
      </p:scale>
      <p:origin x="0" y="0"/>
    </p:cViewPr>
  </p:notesTextViewPr>
  <p:notesViewPr>
    <p:cSldViewPr snapToGrid="0" showGuides="1">
      <p:cViewPr varScale="1">
        <p:scale>
          <a:sx n="58" d="100"/>
          <a:sy n="58" d="100"/>
        </p:scale>
        <p:origin x="16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DB8E2C-5058-4642-A568-022F973E8686}" type="datetimeFigureOut">
              <a:rPr lang="en-US" smtClean="0"/>
              <a:t>4/25/2017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B06238-1BF4-44AA-B679-BC0E0B2B0CC8}" type="slidenum">
              <a:rPr lang="en-US" smtClean="0"/>
              <a:t>‹#›</a:t>
            </a:fld>
            <a:endParaRPr lang="en-US"/>
          </a:p>
        </p:txBody>
      </p:sp>
    </p:spTree>
    <p:extLst>
      <p:ext uri="{BB962C8B-B14F-4D97-AF65-F5344CB8AC3E}">
        <p14:creationId xmlns:p14="http://schemas.microsoft.com/office/powerpoint/2010/main" val="3877260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1</a:t>
            </a:fld>
            <a:endParaRPr lang="en-US"/>
          </a:p>
        </p:txBody>
      </p:sp>
    </p:spTree>
    <p:extLst>
      <p:ext uri="{BB962C8B-B14F-4D97-AF65-F5344CB8AC3E}">
        <p14:creationId xmlns:p14="http://schemas.microsoft.com/office/powerpoint/2010/main" val="1207329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Phases may not go in order</a:t>
            </a:r>
            <a:r>
              <a:rPr lang="en-US" baseline="0" dirty="0" smtClean="0"/>
              <a:t> depending on the conversation.</a:t>
            </a:r>
            <a:endParaRPr lang="en-US" dirty="0" smtClean="0"/>
          </a:p>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21</a:t>
            </a:fld>
            <a:endParaRPr lang="en-US"/>
          </a:p>
        </p:txBody>
      </p:sp>
    </p:spTree>
    <p:extLst>
      <p:ext uri="{BB962C8B-B14F-4D97-AF65-F5344CB8AC3E}">
        <p14:creationId xmlns:p14="http://schemas.microsoft.com/office/powerpoint/2010/main" val="3624165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22</a:t>
            </a:fld>
            <a:endParaRPr lang="en-US"/>
          </a:p>
        </p:txBody>
      </p:sp>
    </p:spTree>
    <p:extLst>
      <p:ext uri="{BB962C8B-B14F-4D97-AF65-F5344CB8AC3E}">
        <p14:creationId xmlns:p14="http://schemas.microsoft.com/office/powerpoint/2010/main" val="1822183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 teacher asks if anything has happened at home recently that might be causing his behavior, mention relevant details from the scenario</a:t>
            </a:r>
            <a:r>
              <a:rPr lang="en-US" baseline="0" dirty="0" smtClean="0"/>
              <a:t> notes (e.g. recently moved, misses his cousins, working more etc.)</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the scene scenarios for details on your </a:t>
            </a:r>
            <a:r>
              <a:rPr lang="en-US" dirty="0" smtClean="0"/>
              <a:t>child’s </a:t>
            </a:r>
            <a:r>
              <a:rPr lang="en-US" dirty="0" smtClean="0"/>
              <a:t>personality and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23</a:t>
            </a:fld>
            <a:endParaRPr lang="en-US"/>
          </a:p>
        </p:txBody>
      </p:sp>
    </p:spTree>
    <p:extLst>
      <p:ext uri="{BB962C8B-B14F-4D97-AF65-F5344CB8AC3E}">
        <p14:creationId xmlns:p14="http://schemas.microsoft.com/office/powerpoint/2010/main" val="3376111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See the scene scenarios for details on your child personality and interests.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 teacher asks if anything has happened at home recently that might be causing his behavior, mention relevant details from the scenario</a:t>
            </a:r>
            <a:r>
              <a:rPr lang="en-US" baseline="0" dirty="0" smtClean="0"/>
              <a:t> notes (e.g. recently moved, misses his cousins, working more etc.)</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24</a:t>
            </a:fld>
            <a:endParaRPr lang="en-US"/>
          </a:p>
        </p:txBody>
      </p:sp>
    </p:spTree>
    <p:extLst>
      <p:ext uri="{BB962C8B-B14F-4D97-AF65-F5344CB8AC3E}">
        <p14:creationId xmlns:p14="http://schemas.microsoft.com/office/powerpoint/2010/main" val="208610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25</a:t>
            </a:fld>
            <a:endParaRPr lang="en-US"/>
          </a:p>
        </p:txBody>
      </p:sp>
    </p:spTree>
    <p:extLst>
      <p:ext uri="{BB962C8B-B14F-4D97-AF65-F5344CB8AC3E}">
        <p14:creationId xmlns:p14="http://schemas.microsoft.com/office/powerpoint/2010/main" val="2934202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26</a:t>
            </a:fld>
            <a:endParaRPr lang="en-US"/>
          </a:p>
        </p:txBody>
      </p:sp>
    </p:spTree>
    <p:extLst>
      <p:ext uri="{BB962C8B-B14F-4D97-AF65-F5344CB8AC3E}">
        <p14:creationId xmlns:p14="http://schemas.microsoft.com/office/powerpoint/2010/main" val="317491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28</a:t>
            </a:fld>
            <a:endParaRPr lang="en-US"/>
          </a:p>
        </p:txBody>
      </p:sp>
    </p:spTree>
    <p:extLst>
      <p:ext uri="{BB962C8B-B14F-4D97-AF65-F5344CB8AC3E}">
        <p14:creationId xmlns:p14="http://schemas.microsoft.com/office/powerpoint/2010/main" val="877072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0000"/>
                </a:solidFill>
              </a:rPr>
              <a:t>NOTE</a:t>
            </a:r>
            <a:r>
              <a:rPr lang="en-US" b="1" baseline="0" dirty="0" smtClean="0">
                <a:solidFill>
                  <a:srgbClr val="FF0000"/>
                </a:solidFill>
              </a:rPr>
              <a:t> for EPP: </a:t>
            </a:r>
            <a:r>
              <a:rPr lang="en-US" b="1" dirty="0" smtClean="0">
                <a:solidFill>
                  <a:srgbClr val="FF0000"/>
                </a:solidFill>
              </a:rPr>
              <a:t>if you do not have a male practice</a:t>
            </a:r>
            <a:r>
              <a:rPr lang="en-US" b="1" baseline="0" dirty="0" smtClean="0">
                <a:solidFill>
                  <a:srgbClr val="FF0000"/>
                </a:solidFill>
              </a:rPr>
              <a:t> parent this scenario can easily be switched to a mother</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E7B06238-1BF4-44AA-B679-BC0E0B2B0CC8}" type="slidenum">
              <a:rPr lang="en-US" smtClean="0"/>
              <a:t>29</a:t>
            </a:fld>
            <a:endParaRPr lang="en-US"/>
          </a:p>
        </p:txBody>
      </p:sp>
    </p:spTree>
    <p:extLst>
      <p:ext uri="{BB962C8B-B14F-4D97-AF65-F5344CB8AC3E}">
        <p14:creationId xmlns:p14="http://schemas.microsoft.com/office/powerpoint/2010/main" val="149530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in this scenario</a:t>
            </a:r>
            <a:r>
              <a:rPr lang="en-US" baseline="0" dirty="0" smtClean="0"/>
              <a:t>, if the parent feels the teacher is forming a relationship the parent could ask for guidance in helping Mary balance her schedule.  </a:t>
            </a:r>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30</a:t>
            </a:fld>
            <a:endParaRPr lang="en-US"/>
          </a:p>
        </p:txBody>
      </p:sp>
    </p:spTree>
    <p:extLst>
      <p:ext uri="{BB962C8B-B14F-4D97-AF65-F5344CB8AC3E}">
        <p14:creationId xmlns:p14="http://schemas.microsoft.com/office/powerpoint/2010/main" val="564177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the teacher asks Marta open-ended questions and builds a relationship, Marta should reveal </a:t>
            </a:r>
            <a:r>
              <a:rPr lang="en-US" sz="1200" i="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she is wary of the school and her </a:t>
            </a:r>
            <a:r>
              <a:rPr lang="en-US" sz="1200" i="1" kern="1200" dirty="0" smtClean="0">
                <a:solidFill>
                  <a:schemeClr val="tx1"/>
                </a:solidFill>
                <a:effectLst/>
                <a:latin typeface="+mn-lt"/>
                <a:ea typeface="+mn-ea"/>
                <a:cs typeface="+mn-cs"/>
              </a:rPr>
              <a:t>reasons</a:t>
            </a:r>
            <a:r>
              <a:rPr lang="en-US" sz="1200" kern="1200" dirty="0" smtClean="0">
                <a:solidFill>
                  <a:schemeClr val="tx1"/>
                </a:solidFill>
                <a:effectLst/>
                <a:latin typeface="+mn-lt"/>
                <a:ea typeface="+mn-ea"/>
                <a:cs typeface="+mn-cs"/>
              </a:rPr>
              <a:t> for her frustration with the school (in her background).  But if the teacher does not ask questions and only focuses on delivering information then Marta becomes increasingly resistant—she</a:t>
            </a:r>
            <a:r>
              <a:rPr lang="en-US" sz="1200" kern="1200" baseline="0" dirty="0" smtClean="0">
                <a:solidFill>
                  <a:schemeClr val="tx1"/>
                </a:solidFill>
                <a:effectLst/>
                <a:latin typeface="+mn-lt"/>
                <a:ea typeface="+mn-ea"/>
                <a:cs typeface="+mn-cs"/>
              </a:rPr>
              <a:t> is not going along with the teacher’s plan!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teacher only focuses on the current detention and does not probe for why Pam might be acting this way—that she is not challenged academically than Marta should push back with the teacher and NOT reveal the personal information in her profile.</a:t>
            </a:r>
          </a:p>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32</a:t>
            </a:fld>
            <a:endParaRPr lang="en-US"/>
          </a:p>
        </p:txBody>
      </p:sp>
    </p:spTree>
    <p:extLst>
      <p:ext uri="{BB962C8B-B14F-4D97-AF65-F5344CB8AC3E}">
        <p14:creationId xmlns:p14="http://schemas.microsoft.com/office/powerpoint/2010/main" val="240151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31% or new teachers said that parental engagement was their biggest challenge, ranking it even higher than maintaining order and discipline in the classroom (20%).  Of all their responsibilities, this was the one area in which new teachers said they felt the least prepared.  In schools with a majority of low-income students this number jumps from 31% to 40%.  (Met Life, 2004-2005).  </a:t>
            </a:r>
          </a:p>
          <a:p>
            <a:endParaRPr lang="en-US" dirty="0"/>
          </a:p>
        </p:txBody>
      </p:sp>
      <p:sp>
        <p:nvSpPr>
          <p:cNvPr id="4" name="Slide Number Placeholder 3"/>
          <p:cNvSpPr>
            <a:spLocks noGrp="1"/>
          </p:cNvSpPr>
          <p:nvPr>
            <p:ph type="sldNum" sz="quarter" idx="10"/>
          </p:nvPr>
        </p:nvSpPr>
        <p:spPr/>
        <p:txBody>
          <a:bodyPr/>
          <a:lstStyle/>
          <a:p>
            <a:pPr>
              <a:defRPr/>
            </a:pPr>
            <a:fld id="{21CF3895-43DB-4489-9B73-152336986713}" type="slidenum">
              <a:rPr lang="en-US" smtClean="0"/>
              <a:pPr>
                <a:defRPr/>
              </a:pPr>
              <a:t>2</a:t>
            </a:fld>
            <a:endParaRPr lang="en-US" dirty="0"/>
          </a:p>
        </p:txBody>
      </p:sp>
    </p:spTree>
    <p:extLst>
      <p:ext uri="{BB962C8B-B14F-4D97-AF65-F5344CB8AC3E}">
        <p14:creationId xmlns:p14="http://schemas.microsoft.com/office/powerpoint/2010/main" val="1996218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33</a:t>
            </a:fld>
            <a:endParaRPr lang="en-US"/>
          </a:p>
        </p:txBody>
      </p:sp>
    </p:spTree>
    <p:extLst>
      <p:ext uri="{BB962C8B-B14F-4D97-AF65-F5344CB8AC3E}">
        <p14:creationId xmlns:p14="http://schemas.microsoft.com/office/powerpoint/2010/main" val="1815163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offer personal</a:t>
            </a:r>
            <a:r>
              <a:rPr lang="en-US" baseline="0" dirty="0" smtClean="0"/>
              <a:t> details and the additional information on the following slide if the teacher:</a:t>
            </a:r>
            <a:endParaRPr lang="en-US" dirty="0" smtClean="0"/>
          </a:p>
          <a:p>
            <a:r>
              <a:rPr lang="en-US" dirty="0" smtClean="0"/>
              <a:t>asks questions such as “is there anything going on at home</a:t>
            </a:r>
            <a:r>
              <a:rPr lang="en-US" baseline="0" dirty="0" smtClean="0"/>
              <a:t> you want me to know about” or “how can I help Russell adjust to his new school”</a:t>
            </a:r>
          </a:p>
          <a:p>
            <a:endParaRPr lang="en-US" baseline="0" dirty="0" smtClean="0"/>
          </a:p>
          <a:p>
            <a:r>
              <a:rPr lang="en-US" b="1" baseline="0" dirty="0" smtClean="0"/>
              <a:t>Do not offer personal details unless or until 1) the teacher makes you feel you are partners and 2) until she you questions about your son that make you feel she cares about getting to know you as a family.  </a:t>
            </a:r>
            <a:endParaRPr lang="en-US" b="1" dirty="0" smtClean="0"/>
          </a:p>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34</a:t>
            </a:fld>
            <a:endParaRPr lang="en-US"/>
          </a:p>
        </p:txBody>
      </p:sp>
    </p:spTree>
    <p:extLst>
      <p:ext uri="{BB962C8B-B14F-4D97-AF65-F5344CB8AC3E}">
        <p14:creationId xmlns:p14="http://schemas.microsoft.com/office/powerpoint/2010/main" val="3879300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you can share this information if the teacher asks questions such as “is there anything going on at home</a:t>
            </a:r>
            <a:r>
              <a:rPr lang="en-US" baseline="0" dirty="0" smtClean="0"/>
              <a:t> you want me to know </a:t>
            </a:r>
            <a:r>
              <a:rPr lang="en-US" baseline="0" dirty="0" smtClean="0"/>
              <a:t>about?” </a:t>
            </a:r>
            <a:r>
              <a:rPr lang="en-US" baseline="0" dirty="0" smtClean="0"/>
              <a:t>or “how can I help Russell adjust to his new </a:t>
            </a:r>
            <a:r>
              <a:rPr lang="en-US" baseline="0" dirty="0" smtClean="0"/>
              <a:t>school?”</a:t>
            </a:r>
            <a:endParaRPr lang="en-US" baseline="0" dirty="0" smtClean="0"/>
          </a:p>
          <a:p>
            <a:r>
              <a:rPr lang="en-US" baseline="0" dirty="0" smtClean="0"/>
              <a:t>Do not offer personal details unless or until 1) the teacher makes you feel you are partners and 2) until she you questions about your son that make you feel she cares about getting to know you as a family.  </a:t>
            </a:r>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35</a:t>
            </a:fld>
            <a:endParaRPr lang="en-US"/>
          </a:p>
        </p:txBody>
      </p:sp>
    </p:spTree>
    <p:extLst>
      <p:ext uri="{BB962C8B-B14F-4D97-AF65-F5344CB8AC3E}">
        <p14:creationId xmlns:p14="http://schemas.microsoft.com/office/powerpoint/2010/main" val="3797392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Sticking</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the biography allows all </a:t>
            </a:r>
            <a:r>
              <a:rPr lang="en-US" sz="1200" kern="1200" dirty="0" smtClean="0">
                <a:solidFill>
                  <a:schemeClr val="tx1"/>
                </a:solidFill>
                <a:effectLst/>
                <a:latin typeface="+mn-lt"/>
                <a:ea typeface="+mn-ea"/>
                <a:cs typeface="+mn-cs"/>
              </a:rPr>
              <a:t>teacher candidates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a class talk to have a similar experience they can compare and discuss</a:t>
            </a:r>
            <a:r>
              <a:rPr lang="en-US" sz="1200" kern="1200" baseline="0" dirty="0" smtClean="0">
                <a:solidFill>
                  <a:schemeClr val="tx1"/>
                </a:solidFill>
                <a:effectLst/>
                <a:latin typeface="+mn-lt"/>
                <a:ea typeface="+mn-ea"/>
                <a:cs typeface="+mn-cs"/>
              </a:rPr>
              <a:t> in order to i</a:t>
            </a:r>
            <a:r>
              <a:rPr lang="en-US" sz="1200" kern="1200" dirty="0" smtClean="0">
                <a:solidFill>
                  <a:schemeClr val="tx1"/>
                </a:solidFill>
                <a:effectLst/>
                <a:latin typeface="+mn-lt"/>
                <a:ea typeface="+mn-ea"/>
                <a:cs typeface="+mn-cs"/>
              </a:rPr>
              <a:t>mprove their communication skills.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38</a:t>
            </a:fld>
            <a:endParaRPr lang="en-US"/>
          </a:p>
        </p:txBody>
      </p:sp>
    </p:spTree>
    <p:extLst>
      <p:ext uri="{BB962C8B-B14F-4D97-AF65-F5344CB8AC3E}">
        <p14:creationId xmlns:p14="http://schemas.microsoft.com/office/powerpoint/2010/main" val="2440386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4</a:t>
            </a:fld>
            <a:endParaRPr lang="en-US"/>
          </a:p>
        </p:txBody>
      </p:sp>
    </p:spTree>
    <p:extLst>
      <p:ext uri="{BB962C8B-B14F-4D97-AF65-F5344CB8AC3E}">
        <p14:creationId xmlns:p14="http://schemas.microsoft.com/office/powerpoint/2010/main" val="365830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to EPP: “Teacher” is used when</a:t>
            </a:r>
            <a:r>
              <a:rPr lang="en-US" b="1" baseline="0" dirty="0" smtClean="0"/>
              <a:t> teacher candidate is calling in role of </a:t>
            </a:r>
            <a:r>
              <a:rPr lang="en-US" b="1" baseline="0" dirty="0" err="1" smtClean="0"/>
              <a:t>inservice</a:t>
            </a:r>
            <a:r>
              <a:rPr lang="en-US" b="1" baseline="0" dirty="0" smtClean="0"/>
              <a:t> teacher</a:t>
            </a:r>
          </a:p>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7</a:t>
            </a:fld>
            <a:endParaRPr lang="en-US"/>
          </a:p>
        </p:txBody>
      </p:sp>
    </p:spTree>
    <p:extLst>
      <p:ext uri="{BB962C8B-B14F-4D97-AF65-F5344CB8AC3E}">
        <p14:creationId xmlns:p14="http://schemas.microsoft.com/office/powerpoint/2010/main" val="116700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Before using PPT:</a:t>
            </a:r>
            <a:r>
              <a:rPr lang="en-US" b="1" baseline="0" dirty="0" smtClean="0"/>
              <a:t> Insert slide with directions for how practice parent and candidate will record and share calls</a:t>
            </a:r>
            <a:endParaRPr lang="en-US" b="1" dirty="0"/>
          </a:p>
        </p:txBody>
      </p:sp>
      <p:sp>
        <p:nvSpPr>
          <p:cNvPr id="4" name="Slide Number Placeholder 3"/>
          <p:cNvSpPr>
            <a:spLocks noGrp="1"/>
          </p:cNvSpPr>
          <p:nvPr>
            <p:ph type="sldNum" sz="quarter" idx="10"/>
          </p:nvPr>
        </p:nvSpPr>
        <p:spPr/>
        <p:txBody>
          <a:bodyPr/>
          <a:lstStyle/>
          <a:p>
            <a:fld id="{E7B06238-1BF4-44AA-B679-BC0E0B2B0CC8}" type="slidenum">
              <a:rPr lang="en-US" smtClean="0"/>
              <a:t>10</a:t>
            </a:fld>
            <a:endParaRPr lang="en-US"/>
          </a:p>
        </p:txBody>
      </p:sp>
    </p:spTree>
    <p:extLst>
      <p:ext uri="{BB962C8B-B14F-4D97-AF65-F5344CB8AC3E}">
        <p14:creationId xmlns:p14="http://schemas.microsoft.com/office/powerpoint/2010/main" val="397476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Because you will be having a conversation it is impossible to provide a script, rather sample prompts and questions are included to guide the conversation and help you help the </a:t>
            </a:r>
            <a:r>
              <a:rPr lang="en-US" dirty="0" smtClean="0"/>
              <a:t>teacher candidates</a:t>
            </a:r>
            <a:r>
              <a:rPr lang="en-US" baseline="0" dirty="0" smtClean="0"/>
              <a:t> </a:t>
            </a:r>
            <a:r>
              <a:rPr lang="en-US" dirty="0" smtClean="0"/>
              <a:t>learn</a:t>
            </a:r>
            <a:r>
              <a:rPr lang="en-US" dirty="0" smtClean="0"/>
              <a:t>.</a:t>
            </a:r>
          </a:p>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11</a:t>
            </a:fld>
            <a:endParaRPr lang="en-US"/>
          </a:p>
        </p:txBody>
      </p:sp>
    </p:spTree>
    <p:extLst>
      <p:ext uri="{BB962C8B-B14F-4D97-AF65-F5344CB8AC3E}">
        <p14:creationId xmlns:p14="http://schemas.microsoft.com/office/powerpoint/2010/main" val="84663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12</a:t>
            </a:fld>
            <a:endParaRPr lang="en-US"/>
          </a:p>
        </p:txBody>
      </p:sp>
    </p:spTree>
    <p:extLst>
      <p:ext uri="{BB962C8B-B14F-4D97-AF65-F5344CB8AC3E}">
        <p14:creationId xmlns:p14="http://schemas.microsoft.com/office/powerpoint/2010/main" val="265071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B06238-1BF4-44AA-B679-BC0E0B2B0CC8}" type="slidenum">
              <a:rPr lang="en-US" smtClean="0"/>
              <a:t>15</a:t>
            </a:fld>
            <a:endParaRPr lang="en-US"/>
          </a:p>
        </p:txBody>
      </p:sp>
    </p:spTree>
    <p:extLst>
      <p:ext uri="{BB962C8B-B14F-4D97-AF65-F5344CB8AC3E}">
        <p14:creationId xmlns:p14="http://schemas.microsoft.com/office/powerpoint/2010/main" val="405220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06238-1BF4-44AA-B679-BC0E0B2B0CC8}" type="slidenum">
              <a:rPr lang="en-US" smtClean="0"/>
              <a:t>19</a:t>
            </a:fld>
            <a:endParaRPr lang="en-US"/>
          </a:p>
        </p:txBody>
      </p:sp>
    </p:spTree>
    <p:extLst>
      <p:ext uri="{BB962C8B-B14F-4D97-AF65-F5344CB8AC3E}">
        <p14:creationId xmlns:p14="http://schemas.microsoft.com/office/powerpoint/2010/main" val="70357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9BC9E22-253D-495A-B5A8-E9234059A227}" type="datetime1">
              <a:rPr lang="en-US" smtClean="0"/>
              <a:t>4/25/2017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AEBB459-E674-4D12-83E5-638ECE36B1A8}" type="slidenum">
              <a:rPr lang="en-US" smtClean="0"/>
              <a:t>‹#›</a:t>
            </a:fld>
            <a:endParaRPr lang="en-US"/>
          </a:p>
        </p:txBody>
      </p:sp>
    </p:spTree>
    <p:extLst>
      <p:ext uri="{BB962C8B-B14F-4D97-AF65-F5344CB8AC3E}">
        <p14:creationId xmlns:p14="http://schemas.microsoft.com/office/powerpoint/2010/main" val="194813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8256E8-4A6C-4175-ACE3-E13D1655FE2D}" type="datetime1">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BB459-E674-4D12-83E5-638ECE36B1A8}" type="slidenum">
              <a:rPr lang="en-US" smtClean="0"/>
              <a:t>‹#›</a:t>
            </a:fld>
            <a:endParaRPr lang="en-US"/>
          </a:p>
        </p:txBody>
      </p:sp>
    </p:spTree>
    <p:extLst>
      <p:ext uri="{BB962C8B-B14F-4D97-AF65-F5344CB8AC3E}">
        <p14:creationId xmlns:p14="http://schemas.microsoft.com/office/powerpoint/2010/main" val="3450757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0098D292-BA5F-43FA-8432-8FF789038A78}" type="datetime1">
              <a:rPr lang="en-US" smtClean="0"/>
              <a:t>4/25/2017</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AEBB459-E674-4D12-83E5-638ECE36B1A8}" type="slidenum">
              <a:rPr lang="en-US" smtClean="0"/>
              <a:t>‹#›</a:t>
            </a:fld>
            <a:endParaRPr lang="en-US"/>
          </a:p>
        </p:txBody>
      </p:sp>
    </p:spTree>
    <p:extLst>
      <p:ext uri="{BB962C8B-B14F-4D97-AF65-F5344CB8AC3E}">
        <p14:creationId xmlns:p14="http://schemas.microsoft.com/office/powerpoint/2010/main" val="411484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D2B7BF-8075-4719-99FA-F296AFE8543F}" type="datetime1">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BB459-E674-4D12-83E5-638ECE36B1A8}" type="slidenum">
              <a:rPr lang="en-US" smtClean="0"/>
              <a:t>‹#›</a:t>
            </a:fld>
            <a:endParaRPr lang="en-US"/>
          </a:p>
        </p:txBody>
      </p:sp>
    </p:spTree>
    <p:extLst>
      <p:ext uri="{BB962C8B-B14F-4D97-AF65-F5344CB8AC3E}">
        <p14:creationId xmlns:p14="http://schemas.microsoft.com/office/powerpoint/2010/main" val="1829626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364B81F-24E9-44C5-A595-2B529DB0DC21}" type="datetime1">
              <a:rPr lang="en-US" smtClean="0"/>
              <a:t>4/25/2017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AEBB459-E674-4D12-83E5-638ECE36B1A8}" type="slidenum">
              <a:rPr lang="en-US" smtClean="0"/>
              <a:t>‹#›</a:t>
            </a:fld>
            <a:endParaRPr lang="en-US"/>
          </a:p>
        </p:txBody>
      </p:sp>
    </p:spTree>
    <p:extLst>
      <p:ext uri="{BB962C8B-B14F-4D97-AF65-F5344CB8AC3E}">
        <p14:creationId xmlns:p14="http://schemas.microsoft.com/office/powerpoint/2010/main" val="229268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EB1BE6-86AC-4C39-AB36-76ABBEB76D7E}" type="datetime1">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BB459-E674-4D12-83E5-638ECE36B1A8}" type="slidenum">
              <a:rPr lang="en-US" smtClean="0"/>
              <a:t>‹#›</a:t>
            </a:fld>
            <a:endParaRPr lang="en-US"/>
          </a:p>
        </p:txBody>
      </p:sp>
    </p:spTree>
    <p:extLst>
      <p:ext uri="{BB962C8B-B14F-4D97-AF65-F5344CB8AC3E}">
        <p14:creationId xmlns:p14="http://schemas.microsoft.com/office/powerpoint/2010/main" val="2058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D510F1-3FCA-4526-83E5-E397BA1FCE45}" type="datetime1">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BB459-E674-4D12-83E5-638ECE36B1A8}" type="slidenum">
              <a:rPr lang="en-US" smtClean="0"/>
              <a:t>‹#›</a:t>
            </a:fld>
            <a:endParaRPr lang="en-US"/>
          </a:p>
        </p:txBody>
      </p:sp>
    </p:spTree>
    <p:extLst>
      <p:ext uri="{BB962C8B-B14F-4D97-AF65-F5344CB8AC3E}">
        <p14:creationId xmlns:p14="http://schemas.microsoft.com/office/powerpoint/2010/main" val="29980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795CFC-D119-413A-823D-71111BA6F9DE}" type="datetime1">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BB459-E674-4D12-83E5-638ECE36B1A8}" type="slidenum">
              <a:rPr lang="en-US" smtClean="0"/>
              <a:t>‹#›</a:t>
            </a:fld>
            <a:endParaRPr lang="en-US"/>
          </a:p>
        </p:txBody>
      </p:sp>
    </p:spTree>
    <p:extLst>
      <p:ext uri="{BB962C8B-B14F-4D97-AF65-F5344CB8AC3E}">
        <p14:creationId xmlns:p14="http://schemas.microsoft.com/office/powerpoint/2010/main" val="15184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F4AF2-2410-4FE6-8FC9-C2A20C7B7F97}" type="datetime1">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BB459-E674-4D12-83E5-638ECE36B1A8}" type="slidenum">
              <a:rPr lang="en-US" smtClean="0"/>
              <a:t>‹#›</a:t>
            </a:fld>
            <a:endParaRPr lang="en-US"/>
          </a:p>
        </p:txBody>
      </p:sp>
    </p:spTree>
    <p:extLst>
      <p:ext uri="{BB962C8B-B14F-4D97-AF65-F5344CB8AC3E}">
        <p14:creationId xmlns:p14="http://schemas.microsoft.com/office/powerpoint/2010/main" val="372620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2408201-6B63-4746-B3F2-7419D42D2716}" type="datetime1">
              <a:rPr lang="en-US" smtClean="0"/>
              <a:t>4/25/2017</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AEBB459-E674-4D12-83E5-638ECE36B1A8}" type="slidenum">
              <a:rPr lang="en-US" smtClean="0"/>
              <a:t>‹#›</a:t>
            </a:fld>
            <a:endParaRPr lang="en-US"/>
          </a:p>
        </p:txBody>
      </p:sp>
    </p:spTree>
    <p:extLst>
      <p:ext uri="{BB962C8B-B14F-4D97-AF65-F5344CB8AC3E}">
        <p14:creationId xmlns:p14="http://schemas.microsoft.com/office/powerpoint/2010/main" val="1397695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B69A9-60F5-4304-95D1-3C643ACBF858}" type="datetime1">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BB459-E674-4D12-83E5-638ECE36B1A8}" type="slidenum">
              <a:rPr lang="en-US" smtClean="0"/>
              <a:t>‹#›</a:t>
            </a:fld>
            <a:endParaRPr lang="en-US"/>
          </a:p>
        </p:txBody>
      </p:sp>
    </p:spTree>
    <p:extLst>
      <p:ext uri="{BB962C8B-B14F-4D97-AF65-F5344CB8AC3E}">
        <p14:creationId xmlns:p14="http://schemas.microsoft.com/office/powerpoint/2010/main" val="410516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FB16DB3B-B9C6-49F1-A6A1-23BB71128405}" type="datetime1">
              <a:rPr lang="en-US" smtClean="0"/>
              <a:t>4/25/2017</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4AEBB459-E674-4D12-83E5-638ECE36B1A8}"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788804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aepfamilyengagement.org/" TargetMode="External"/><Relationship Id="rId2" Type="http://schemas.openxmlformats.org/officeDocument/2006/relationships/hyperlink" Target="http://www.caepnet.org/AboutFamilyEngagemen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CAEP Family Engagement practice parent training</a:t>
            </a:r>
            <a:endParaRPr lang="en-US" dirty="0"/>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7848709" y="6471153"/>
            <a:ext cx="841321" cy="292633"/>
          </a:xfrm>
          <a:prstGeom prst="rect">
            <a:avLst/>
          </a:prstGeom>
        </p:spPr>
      </p:pic>
    </p:spTree>
    <p:extLst>
      <p:ext uri="{BB962C8B-B14F-4D97-AF65-F5344CB8AC3E}">
        <p14:creationId xmlns:p14="http://schemas.microsoft.com/office/powerpoint/2010/main" val="338105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calls</a:t>
            </a:r>
            <a:endParaRPr lang="en-US" dirty="0"/>
          </a:p>
        </p:txBody>
      </p:sp>
      <p:sp>
        <p:nvSpPr>
          <p:cNvPr id="3" name="Content Placeholder 2"/>
          <p:cNvSpPr>
            <a:spLocks noGrp="1"/>
          </p:cNvSpPr>
          <p:nvPr>
            <p:ph idx="1"/>
          </p:nvPr>
        </p:nvSpPr>
        <p:spPr/>
        <p:txBody>
          <a:bodyPr/>
          <a:lstStyle/>
          <a:p>
            <a:r>
              <a:rPr lang="en-US" dirty="0" smtClean="0">
                <a:solidFill>
                  <a:srgbClr val="FF0000"/>
                </a:solidFill>
              </a:rPr>
              <a:t>NOTE TO EPP: Insert directions for recording calls &amp; directions to practice parent here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4AEBB459-E674-4D12-83E5-638ECE36B1A8}" type="slidenum">
              <a:rPr lang="en-US" smtClean="0"/>
              <a:t>10</a:t>
            </a:fld>
            <a:endParaRPr lang="en-US"/>
          </a:p>
        </p:txBody>
      </p:sp>
    </p:spTree>
    <p:extLst>
      <p:ext uri="{BB962C8B-B14F-4D97-AF65-F5344CB8AC3E}">
        <p14:creationId xmlns:p14="http://schemas.microsoft.com/office/powerpoint/2010/main" val="645762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Goal for the calls</a:t>
            </a:r>
            <a:endParaRPr lang="en-US" dirty="0"/>
          </a:p>
        </p:txBody>
      </p:sp>
      <p:sp>
        <p:nvSpPr>
          <p:cNvPr id="5" name="Content Placeholder 4"/>
          <p:cNvSpPr>
            <a:spLocks noGrp="1"/>
          </p:cNvSpPr>
          <p:nvPr>
            <p:ph idx="1"/>
          </p:nvPr>
        </p:nvSpPr>
        <p:spPr/>
        <p:txBody>
          <a:bodyPr>
            <a:normAutofit/>
          </a:bodyPr>
          <a:lstStyle/>
          <a:p>
            <a:r>
              <a:rPr lang="en-US" dirty="0" smtClean="0"/>
              <a:t>Your </a:t>
            </a:r>
            <a:r>
              <a:rPr lang="en-US" dirty="0"/>
              <a:t>goal </a:t>
            </a:r>
            <a:r>
              <a:rPr lang="en-US" dirty="0" smtClean="0"/>
              <a:t>is </a:t>
            </a:r>
            <a:r>
              <a:rPr lang="en-US" dirty="0"/>
              <a:t>to make your portrayal of the </a:t>
            </a:r>
            <a:r>
              <a:rPr lang="en-US" dirty="0" smtClean="0"/>
              <a:t>parent </a:t>
            </a:r>
            <a:r>
              <a:rPr lang="en-US" b="1" i="1" u="sng" dirty="0" smtClean="0"/>
              <a:t>as </a:t>
            </a:r>
            <a:r>
              <a:rPr lang="en-US" b="1" i="1" u="sng" dirty="0"/>
              <a:t>consistent</a:t>
            </a:r>
            <a:r>
              <a:rPr lang="en-US" i="1" dirty="0"/>
              <a:t> </a:t>
            </a:r>
            <a:r>
              <a:rPr lang="en-US" dirty="0"/>
              <a:t>as </a:t>
            </a:r>
            <a:r>
              <a:rPr lang="en-US" dirty="0" smtClean="0"/>
              <a:t>possible </a:t>
            </a:r>
          </a:p>
          <a:p>
            <a:r>
              <a:rPr lang="en-US" dirty="0" smtClean="0"/>
              <a:t>If there is a technical difficulty (such as a dropped call or a problem with the recording device), or if the </a:t>
            </a:r>
            <a:r>
              <a:rPr lang="en-US" dirty="0"/>
              <a:t>teacher candidate calling </a:t>
            </a:r>
            <a:r>
              <a:rPr lang="en-US" dirty="0" smtClean="0"/>
              <a:t>you gets nervous (s/he breaks character or asks to start again), it’s important for you to </a:t>
            </a:r>
            <a:r>
              <a:rPr lang="en-US" b="1" dirty="0" smtClean="0"/>
              <a:t>stay in character</a:t>
            </a:r>
          </a:p>
          <a:p>
            <a:r>
              <a:rPr lang="en-US" dirty="0"/>
              <a:t>Remember, you are the parent!</a:t>
            </a:r>
          </a:p>
          <a:p>
            <a:pPr marL="0" indent="0">
              <a:buNone/>
            </a:pPr>
            <a:r>
              <a:rPr lang="en-US" dirty="0"/>
              <a:t> </a:t>
            </a:r>
          </a:p>
        </p:txBody>
      </p:sp>
      <p:sp>
        <p:nvSpPr>
          <p:cNvPr id="2" name="Slide Number Placeholder 1"/>
          <p:cNvSpPr>
            <a:spLocks noGrp="1"/>
          </p:cNvSpPr>
          <p:nvPr>
            <p:ph type="sldNum" sz="quarter" idx="12"/>
          </p:nvPr>
        </p:nvSpPr>
        <p:spPr/>
        <p:txBody>
          <a:bodyPr/>
          <a:lstStyle/>
          <a:p>
            <a:fld id="{4AEBB459-E674-4D12-83E5-638ECE36B1A8}" type="slidenum">
              <a:rPr lang="en-US" smtClean="0"/>
              <a:t>11</a:t>
            </a:fld>
            <a:endParaRPr lang="en-US"/>
          </a:p>
        </p:txBody>
      </p:sp>
    </p:spTree>
    <p:extLst>
      <p:ext uri="{BB962C8B-B14F-4D97-AF65-F5344CB8AC3E}">
        <p14:creationId xmlns:p14="http://schemas.microsoft.com/office/powerpoint/2010/main" val="1761530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information</a:t>
            </a:r>
            <a:endParaRPr lang="en-US" dirty="0"/>
          </a:p>
        </p:txBody>
      </p:sp>
      <p:sp>
        <p:nvSpPr>
          <p:cNvPr id="3" name="Content Placeholder 2"/>
          <p:cNvSpPr>
            <a:spLocks noGrp="1"/>
          </p:cNvSpPr>
          <p:nvPr>
            <p:ph idx="1"/>
          </p:nvPr>
        </p:nvSpPr>
        <p:spPr/>
        <p:txBody>
          <a:bodyPr/>
          <a:lstStyle/>
          <a:p>
            <a:r>
              <a:rPr lang="en-US" dirty="0" smtClean="0"/>
              <a:t>For each scenario you have a two-slide bio.</a:t>
            </a:r>
          </a:p>
          <a:p>
            <a:r>
              <a:rPr lang="en-US" dirty="0" smtClean="0"/>
              <a:t>You can use both slides to inform how you approach the call, but you will </a:t>
            </a:r>
            <a:r>
              <a:rPr lang="en-US" b="1" dirty="0" smtClean="0"/>
              <a:t>only share details from the 2</a:t>
            </a:r>
            <a:r>
              <a:rPr lang="en-US" b="1" baseline="30000" dirty="0" smtClean="0"/>
              <a:t>nd</a:t>
            </a:r>
            <a:r>
              <a:rPr lang="en-US" b="1" dirty="0" smtClean="0"/>
              <a:t> “more information” slide if you feel the teacher has gained your trust.</a:t>
            </a:r>
          </a:p>
          <a:p>
            <a:r>
              <a:rPr lang="en-US" dirty="0"/>
              <a:t>You won’t know why the teacher </a:t>
            </a:r>
            <a:r>
              <a:rPr lang="en-US" dirty="0" smtClean="0"/>
              <a:t>is </a:t>
            </a:r>
            <a:r>
              <a:rPr lang="en-US" dirty="0"/>
              <a:t>calling.  Good news? Bad news? </a:t>
            </a:r>
          </a:p>
          <a:p>
            <a:r>
              <a:rPr lang="en-US" dirty="0" smtClean="0"/>
              <a:t>For each call you will follow the IF/THEN prompts to guide your responses (IF the teacher does X, THEN you do Y</a:t>
            </a:r>
            <a:r>
              <a:rPr lang="en-US" dirty="0"/>
              <a:t>…). </a:t>
            </a:r>
            <a:r>
              <a:rPr lang="en-US" dirty="0" smtClean="0"/>
              <a:t> IF/THEN </a:t>
            </a:r>
            <a:r>
              <a:rPr lang="en-US" dirty="0"/>
              <a:t>prompts are the same for all calls. </a:t>
            </a:r>
            <a:endParaRPr lang="en-US" dirty="0" smtClean="0"/>
          </a:p>
          <a:p>
            <a:r>
              <a:rPr lang="en-US" dirty="0" smtClean="0"/>
              <a:t>Allow the teacher to lead. Follow the prompts and character notes.</a:t>
            </a:r>
          </a:p>
          <a:p>
            <a:pPr marL="32400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12</a:t>
            </a:fld>
            <a:endParaRPr lang="en-US"/>
          </a:p>
        </p:txBody>
      </p:sp>
    </p:spTree>
    <p:extLst>
      <p:ext uri="{BB962C8B-B14F-4D97-AF65-F5344CB8AC3E}">
        <p14:creationId xmlns:p14="http://schemas.microsoft.com/office/powerpoint/2010/main" val="1393508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share information…</a:t>
            </a:r>
            <a:endParaRPr lang="en-US" dirty="0"/>
          </a:p>
        </p:txBody>
      </p:sp>
      <p:sp>
        <p:nvSpPr>
          <p:cNvPr id="3" name="Content Placeholder 2"/>
          <p:cNvSpPr>
            <a:spLocks noGrp="1"/>
          </p:cNvSpPr>
          <p:nvPr>
            <p:ph idx="1"/>
          </p:nvPr>
        </p:nvSpPr>
        <p:spPr/>
        <p:txBody>
          <a:bodyPr/>
          <a:lstStyle/>
          <a:p>
            <a:r>
              <a:rPr lang="en-US" dirty="0"/>
              <a:t>O</a:t>
            </a:r>
            <a:r>
              <a:rPr lang="en-US" dirty="0" smtClean="0"/>
              <a:t>ffer the personal </a:t>
            </a:r>
            <a:r>
              <a:rPr lang="en-US" dirty="0"/>
              <a:t>details </a:t>
            </a:r>
            <a:r>
              <a:rPr lang="en-US" dirty="0" smtClean="0"/>
              <a:t>on “more information” second slide if </a:t>
            </a:r>
            <a:r>
              <a:rPr lang="en-US" dirty="0"/>
              <a:t>the teacher:</a:t>
            </a:r>
          </a:p>
          <a:p>
            <a:pPr lvl="1"/>
            <a:r>
              <a:rPr lang="en-US" dirty="0" smtClean="0"/>
              <a:t>Asks </a:t>
            </a:r>
            <a:r>
              <a:rPr lang="en-US" dirty="0"/>
              <a:t>questions such as “is there anything going on at home you want me to know about” or “how can I help </a:t>
            </a:r>
            <a:r>
              <a:rPr lang="en-US" dirty="0" smtClean="0"/>
              <a:t>[child]?</a:t>
            </a:r>
            <a:endParaRPr lang="en-US" dirty="0"/>
          </a:p>
          <a:p>
            <a:r>
              <a:rPr lang="en-US" b="1" dirty="0"/>
              <a:t>Do not offer personal details unless or </a:t>
            </a:r>
            <a:r>
              <a:rPr lang="en-US" b="1" dirty="0" smtClean="0"/>
              <a:t>until:</a:t>
            </a:r>
          </a:p>
          <a:p>
            <a:pPr lvl="1"/>
            <a:r>
              <a:rPr lang="en-US" b="1" dirty="0" smtClean="0"/>
              <a:t> </a:t>
            </a:r>
            <a:r>
              <a:rPr lang="en-US" b="1" dirty="0"/>
              <a:t>1) </a:t>
            </a:r>
            <a:r>
              <a:rPr lang="en-US" b="1" dirty="0" smtClean="0"/>
              <a:t>The </a:t>
            </a:r>
            <a:r>
              <a:rPr lang="en-US" b="1" dirty="0"/>
              <a:t>teacher </a:t>
            </a:r>
            <a:r>
              <a:rPr lang="en-US" b="1" dirty="0" smtClean="0"/>
              <a:t>makes </a:t>
            </a:r>
            <a:r>
              <a:rPr lang="en-US" b="1" dirty="0"/>
              <a:t>you feel you are </a:t>
            </a:r>
            <a:r>
              <a:rPr lang="en-US" b="1" dirty="0" smtClean="0"/>
              <a:t>partners</a:t>
            </a:r>
          </a:p>
          <a:p>
            <a:pPr marL="324000" lvl="1" indent="0">
              <a:buNone/>
            </a:pPr>
            <a:r>
              <a:rPr lang="en-US" b="1" dirty="0" smtClean="0"/>
              <a:t>AND</a:t>
            </a:r>
          </a:p>
          <a:p>
            <a:pPr lvl="1"/>
            <a:r>
              <a:rPr lang="en-US" b="1" dirty="0" smtClean="0"/>
              <a:t>2</a:t>
            </a:r>
            <a:r>
              <a:rPr lang="en-US" b="1" dirty="0"/>
              <a:t>) S</a:t>
            </a:r>
            <a:r>
              <a:rPr lang="en-US" b="1" dirty="0" smtClean="0"/>
              <a:t>he asks you </a:t>
            </a:r>
            <a:r>
              <a:rPr lang="en-US" b="1" dirty="0"/>
              <a:t>questions about your </a:t>
            </a:r>
            <a:r>
              <a:rPr lang="en-US" b="1" dirty="0" smtClean="0"/>
              <a:t>child that </a:t>
            </a:r>
            <a:r>
              <a:rPr lang="en-US" b="1" dirty="0"/>
              <a:t>make you feel she cares about getting to know you as a </a:t>
            </a:r>
            <a:r>
              <a:rPr lang="en-US" b="1" dirty="0" smtClean="0"/>
              <a:t>family</a:t>
            </a:r>
            <a:endParaRPr lang="en-US" b="1" dirty="0"/>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13</a:t>
            </a:fld>
            <a:endParaRPr lang="en-US"/>
          </a:p>
        </p:txBody>
      </p:sp>
    </p:spTree>
    <p:extLst>
      <p:ext uri="{BB962C8B-B14F-4D97-AF65-F5344CB8AC3E}">
        <p14:creationId xmlns:p14="http://schemas.microsoft.com/office/powerpoint/2010/main" val="4124302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phone calls</a:t>
            </a:r>
            <a:endParaRPr lang="en-US" dirty="0"/>
          </a:p>
        </p:txBody>
      </p:sp>
      <p:sp>
        <p:nvSpPr>
          <p:cNvPr id="5" name="Text Placeholder 4"/>
          <p:cNvSpPr>
            <a:spLocks noGrp="1"/>
          </p:cNvSpPr>
          <p:nvPr>
            <p:ph type="body" idx="1"/>
          </p:nvPr>
        </p:nvSpPr>
        <p:spPr/>
        <p:txBody>
          <a:bodyPr/>
          <a:lstStyle/>
          <a:p>
            <a:r>
              <a:rPr lang="en-US" dirty="0" smtClean="0"/>
              <a:t>Good news &amp; bad news Recording</a:t>
            </a:r>
            <a:endParaRPr lang="en-US" dirty="0"/>
          </a:p>
        </p:txBody>
      </p:sp>
      <p:sp>
        <p:nvSpPr>
          <p:cNvPr id="2" name="Slide Number Placeholder 1"/>
          <p:cNvSpPr>
            <a:spLocks noGrp="1"/>
          </p:cNvSpPr>
          <p:nvPr>
            <p:ph type="sldNum" sz="quarter" idx="12"/>
          </p:nvPr>
        </p:nvSpPr>
        <p:spPr/>
        <p:txBody>
          <a:bodyPr/>
          <a:lstStyle/>
          <a:p>
            <a:fld id="{4AEBB459-E674-4D12-83E5-638ECE36B1A8}" type="slidenum">
              <a:rPr lang="en-US" smtClean="0"/>
              <a:t>14</a:t>
            </a:fld>
            <a:endParaRPr lang="en-US"/>
          </a:p>
        </p:txBody>
      </p:sp>
    </p:spTree>
    <p:extLst>
      <p:ext uri="{BB962C8B-B14F-4D97-AF65-F5344CB8AC3E}">
        <p14:creationId xmlns:p14="http://schemas.microsoft.com/office/powerpoint/2010/main" val="875415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Ms. Johnson (Good news example)</a:t>
            </a:r>
            <a:endParaRPr lang="en-US" dirty="0"/>
          </a:p>
        </p:txBody>
      </p:sp>
      <p:sp>
        <p:nvSpPr>
          <p:cNvPr id="5" name="Content Placeholder 4"/>
          <p:cNvSpPr>
            <a:spLocks noGrp="1"/>
          </p:cNvSpPr>
          <p:nvPr>
            <p:ph idx="1"/>
          </p:nvPr>
        </p:nvSpPr>
        <p:spPr>
          <a:xfrm>
            <a:off x="581192" y="1923203"/>
            <a:ext cx="7989752" cy="3935595"/>
          </a:xfrm>
        </p:spPr>
        <p:txBody>
          <a:bodyPr>
            <a:normAutofit/>
          </a:bodyPr>
          <a:lstStyle/>
          <a:p>
            <a:pPr marL="0" indent="0">
              <a:buNone/>
            </a:pPr>
            <a:r>
              <a:rPr lang="en-US" b="1" dirty="0"/>
              <a:t>PLAY CONVERSATION:</a:t>
            </a:r>
          </a:p>
          <a:p>
            <a:pPr marL="0" indent="0">
              <a:buNone/>
            </a:pPr>
            <a:endParaRPr lang="en-US" b="1" u="sng" dirty="0" smtClean="0"/>
          </a:p>
          <a:p>
            <a:pPr marL="0" indent="0">
              <a:buNone/>
            </a:pPr>
            <a:r>
              <a:rPr lang="en-US" b="1" u="sng" dirty="0" smtClean="0"/>
              <a:t>Opening:</a:t>
            </a:r>
          </a:p>
          <a:p>
            <a:pPr marL="0" indent="0">
              <a:buNone/>
            </a:pPr>
            <a:r>
              <a:rPr lang="en-US" dirty="0" smtClean="0"/>
              <a:t>Like this parent, at </a:t>
            </a:r>
            <a:r>
              <a:rPr lang="en-US" dirty="0"/>
              <a:t>the start of the </a:t>
            </a:r>
            <a:r>
              <a:rPr lang="en-US" dirty="0" smtClean="0"/>
              <a:t>conversation, </a:t>
            </a:r>
            <a:r>
              <a:rPr lang="en-US" dirty="0"/>
              <a:t>you should be on guard and don’t let it down until the teacher has won you over.  </a:t>
            </a:r>
          </a:p>
          <a:p>
            <a:pPr marL="0" indent="0">
              <a:buNone/>
            </a:pPr>
            <a:r>
              <a:rPr lang="en-US" dirty="0" smtClean="0"/>
              <a:t>If a teacher </a:t>
            </a:r>
            <a:r>
              <a:rPr lang="en-US" dirty="0"/>
              <a:t>forgets to introduce </a:t>
            </a:r>
            <a:r>
              <a:rPr lang="en-US" dirty="0" smtClean="0"/>
              <a:t>herself, you can interrupt </a:t>
            </a:r>
            <a:r>
              <a:rPr lang="en-US" dirty="0"/>
              <a:t>with a prompt like:</a:t>
            </a:r>
          </a:p>
          <a:p>
            <a:pPr lvl="1"/>
            <a:r>
              <a:rPr lang="en-US" i="1" dirty="0"/>
              <a:t>"What did you want to talk about today?</a:t>
            </a:r>
            <a:endParaRPr lang="en-US" dirty="0"/>
          </a:p>
          <a:p>
            <a:pPr lvl="1"/>
            <a:r>
              <a:rPr lang="en-US" dirty="0"/>
              <a:t>“</a:t>
            </a:r>
            <a:r>
              <a:rPr lang="en-US" i="1" dirty="0"/>
              <a:t>Excuse me, what did you say your name was?”</a:t>
            </a:r>
            <a:endParaRPr lang="en-US" dirty="0"/>
          </a:p>
          <a:p>
            <a:endParaRPr lang="en-US" dirty="0" smtClean="0"/>
          </a:p>
        </p:txBody>
      </p:sp>
      <p:pic>
        <p:nvPicPr>
          <p:cNvPr id="6" name="Ms. Johns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92554" y="1923203"/>
            <a:ext cx="609600" cy="609600"/>
          </a:xfrm>
          <a:prstGeom prst="rect">
            <a:avLst/>
          </a:prstGeom>
        </p:spPr>
      </p:pic>
      <p:sp>
        <p:nvSpPr>
          <p:cNvPr id="7" name="Slide Number Placeholder 6"/>
          <p:cNvSpPr>
            <a:spLocks noGrp="1"/>
          </p:cNvSpPr>
          <p:nvPr>
            <p:ph type="sldNum" sz="quarter" idx="12"/>
          </p:nvPr>
        </p:nvSpPr>
        <p:spPr/>
        <p:txBody>
          <a:bodyPr/>
          <a:lstStyle/>
          <a:p>
            <a:fld id="{4AEBB459-E674-4D12-83E5-638ECE36B1A8}" type="slidenum">
              <a:rPr lang="en-US" smtClean="0"/>
              <a:t>15</a:t>
            </a:fld>
            <a:endParaRPr lang="en-US"/>
          </a:p>
        </p:txBody>
      </p:sp>
    </p:spTree>
    <p:extLst>
      <p:ext uri="{BB962C8B-B14F-4D97-AF65-F5344CB8AC3E}">
        <p14:creationId xmlns:p14="http://schemas.microsoft.com/office/powerpoint/2010/main" val="2542242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47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 Johnson (Good news</a:t>
            </a:r>
            <a:r>
              <a:rPr lang="en-US" dirty="0" smtClean="0"/>
              <a:t>) Cont.</a:t>
            </a:r>
            <a:endParaRPr lang="en-US" dirty="0"/>
          </a:p>
        </p:txBody>
      </p:sp>
      <p:sp>
        <p:nvSpPr>
          <p:cNvPr id="3" name="Content Placeholder 2"/>
          <p:cNvSpPr>
            <a:spLocks noGrp="1"/>
          </p:cNvSpPr>
          <p:nvPr>
            <p:ph idx="1"/>
          </p:nvPr>
        </p:nvSpPr>
        <p:spPr>
          <a:xfrm>
            <a:off x="449451" y="2011027"/>
            <a:ext cx="8121493" cy="4436268"/>
          </a:xfrm>
        </p:spPr>
        <p:txBody>
          <a:bodyPr>
            <a:normAutofit/>
          </a:bodyPr>
          <a:lstStyle/>
          <a:p>
            <a:pPr marL="0" indent="0">
              <a:buNone/>
            </a:pPr>
            <a:r>
              <a:rPr lang="en-US" b="1" u="sng" dirty="0" smtClean="0"/>
              <a:t>Sharing Information:</a:t>
            </a:r>
            <a:endParaRPr lang="en-US" dirty="0"/>
          </a:p>
          <a:p>
            <a:pPr marL="0" indent="0">
              <a:buNone/>
            </a:pPr>
            <a:r>
              <a:rPr lang="en-US" dirty="0" smtClean="0"/>
              <a:t>The </a:t>
            </a:r>
            <a:r>
              <a:rPr lang="en-US" dirty="0"/>
              <a:t>teacher is calling with good news! </a:t>
            </a:r>
          </a:p>
          <a:p>
            <a:pPr marL="0" indent="0">
              <a:buNone/>
            </a:pPr>
            <a:r>
              <a:rPr lang="en-US" dirty="0"/>
              <a:t>S</a:t>
            </a:r>
            <a:r>
              <a:rPr lang="en-US" dirty="0" smtClean="0"/>
              <a:t>he </a:t>
            </a:r>
            <a:r>
              <a:rPr lang="en-US" dirty="0"/>
              <a:t>clearly and objectively shares the facts of the </a:t>
            </a:r>
            <a:r>
              <a:rPr lang="en-US" dirty="0" smtClean="0"/>
              <a:t>situation, so the parent maintains </a:t>
            </a:r>
            <a:r>
              <a:rPr lang="en-US" dirty="0"/>
              <a:t>a friendly </a:t>
            </a:r>
            <a:r>
              <a:rPr lang="en-US" dirty="0" smtClean="0"/>
              <a:t>tone and is receptive </a:t>
            </a:r>
            <a:r>
              <a:rPr lang="en-US" dirty="0"/>
              <a:t>to what she has to say.</a:t>
            </a:r>
          </a:p>
          <a:p>
            <a:pPr marL="0" indent="0">
              <a:buNone/>
            </a:pPr>
            <a:r>
              <a:rPr lang="en-US" dirty="0"/>
              <a:t> </a:t>
            </a:r>
            <a:r>
              <a:rPr lang="en-US" b="1" u="sng" dirty="0" smtClean="0"/>
              <a:t>Asking </a:t>
            </a:r>
            <a:r>
              <a:rPr lang="en-US" b="1" u="sng" dirty="0"/>
              <a:t>Questions:</a:t>
            </a:r>
            <a:endParaRPr lang="en-US" dirty="0"/>
          </a:p>
          <a:p>
            <a:pPr marL="0" indent="0">
              <a:buNone/>
            </a:pPr>
            <a:r>
              <a:rPr lang="en-US" dirty="0"/>
              <a:t>This teacher does a good job sharing </a:t>
            </a:r>
            <a:r>
              <a:rPr lang="en-US" dirty="0" smtClean="0"/>
              <a:t>information, but </a:t>
            </a:r>
            <a:r>
              <a:rPr lang="en-US" dirty="0"/>
              <a:t>she doesn’t </a:t>
            </a:r>
            <a:r>
              <a:rPr lang="en-US" dirty="0" smtClean="0"/>
              <a:t>ask any </a:t>
            </a:r>
            <a:r>
              <a:rPr lang="en-US" dirty="0"/>
              <a:t>questions.</a:t>
            </a:r>
          </a:p>
          <a:p>
            <a:pPr marL="0" indent="0">
              <a:buNone/>
            </a:pPr>
            <a:r>
              <a:rPr lang="en-US" dirty="0" smtClean="0"/>
              <a:t>**</a:t>
            </a:r>
            <a:r>
              <a:rPr lang="en-US" dirty="0"/>
              <a:t>IF the teacher has otherwise done a good job (such as in this scenario) but hasn’t asked any </a:t>
            </a:r>
            <a:r>
              <a:rPr lang="en-US" dirty="0" smtClean="0"/>
              <a:t>questions, </a:t>
            </a:r>
            <a:r>
              <a:rPr lang="en-US" dirty="0"/>
              <a:t>you can help them out by asking:</a:t>
            </a:r>
          </a:p>
          <a:p>
            <a:pPr lvl="1"/>
            <a:r>
              <a:rPr lang="en-US" i="1" dirty="0"/>
              <a:t> “Is there anything you’d like to know from me?”  </a:t>
            </a:r>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16</a:t>
            </a:fld>
            <a:endParaRPr lang="en-US"/>
          </a:p>
        </p:txBody>
      </p:sp>
    </p:spTree>
    <p:extLst>
      <p:ext uri="{BB962C8B-B14F-4D97-AF65-F5344CB8AC3E}">
        <p14:creationId xmlns:p14="http://schemas.microsoft.com/office/powerpoint/2010/main" val="1927275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 </a:t>
            </a:r>
            <a:r>
              <a:rPr lang="en-US" dirty="0" smtClean="0"/>
              <a:t>Bradley (bad news example)</a:t>
            </a:r>
            <a:endParaRPr lang="en-US" dirty="0"/>
          </a:p>
        </p:txBody>
      </p:sp>
      <p:sp>
        <p:nvSpPr>
          <p:cNvPr id="3" name="Content Placeholder 2"/>
          <p:cNvSpPr>
            <a:spLocks noGrp="1"/>
          </p:cNvSpPr>
          <p:nvPr>
            <p:ph idx="1"/>
          </p:nvPr>
        </p:nvSpPr>
        <p:spPr>
          <a:xfrm>
            <a:off x="422141" y="2229416"/>
            <a:ext cx="7989752" cy="4772065"/>
          </a:xfrm>
        </p:spPr>
        <p:txBody>
          <a:bodyPr>
            <a:normAutofit fontScale="77500" lnSpcReduction="20000"/>
          </a:bodyPr>
          <a:lstStyle/>
          <a:p>
            <a:pPr marL="0" indent="0">
              <a:buNone/>
            </a:pPr>
            <a:r>
              <a:rPr lang="en-US" sz="2600" b="1" dirty="0"/>
              <a:t>PLAY CONVERSATION:</a:t>
            </a:r>
          </a:p>
          <a:p>
            <a:pPr marL="0" indent="0">
              <a:buNone/>
            </a:pPr>
            <a:endParaRPr lang="en-US" sz="2600" b="1" u="sng" dirty="0"/>
          </a:p>
          <a:p>
            <a:pPr marL="0" indent="0">
              <a:buNone/>
            </a:pPr>
            <a:r>
              <a:rPr lang="en-US" sz="2600" b="1" u="sng" dirty="0"/>
              <a:t>Opening:</a:t>
            </a:r>
          </a:p>
          <a:p>
            <a:pPr marL="0" indent="0">
              <a:buNone/>
            </a:pPr>
            <a:r>
              <a:rPr lang="en-US" sz="2600" dirty="0" smtClean="0"/>
              <a:t>The teacher sets up what the call is about, so the parent opens up to her. </a:t>
            </a:r>
          </a:p>
          <a:p>
            <a:pPr marL="0" indent="0">
              <a:buNone/>
            </a:pPr>
            <a:r>
              <a:rPr lang="en-US" sz="2600" b="1" u="sng" dirty="0" smtClean="0"/>
              <a:t>Sharing Information:</a:t>
            </a:r>
            <a:endParaRPr lang="en-US" sz="2600" b="1" u="sng" dirty="0"/>
          </a:p>
          <a:p>
            <a:pPr marL="0" indent="0">
              <a:buNone/>
            </a:pPr>
            <a:r>
              <a:rPr lang="en-US" sz="2600" dirty="0" smtClean="0"/>
              <a:t>The teacher directly and objectively outlines the situation and immediately includes the parent, so the parent wants to engage.  </a:t>
            </a:r>
          </a:p>
          <a:p>
            <a:pPr marL="0" indent="0">
              <a:buNone/>
            </a:pPr>
            <a:r>
              <a:rPr lang="en-US" sz="2600" b="1" u="sng" dirty="0" smtClean="0"/>
              <a:t>Asking Questions:</a:t>
            </a:r>
          </a:p>
          <a:p>
            <a:pPr marL="0" indent="0">
              <a:buNone/>
            </a:pPr>
            <a:r>
              <a:rPr lang="en-US" sz="2600" dirty="0" smtClean="0"/>
              <a:t>This teacher does a good job, handling bad news but she does not ask questions about the family.  </a:t>
            </a:r>
            <a:r>
              <a:rPr lang="en-US" sz="2600" b="1" dirty="0" smtClean="0"/>
              <a:t>But the parent prompts her at the end by saying, “Is there anything you want to know from me?”  </a:t>
            </a:r>
            <a:endParaRPr lang="en-US" sz="2600" dirty="0"/>
          </a:p>
          <a:p>
            <a:pPr marL="0" indent="0">
              <a:buNone/>
            </a:pPr>
            <a:r>
              <a:rPr lang="en-US" sz="2600" dirty="0" smtClean="0"/>
              <a:t>Because the parent feels the teacher is a partner she shares personal information (from the bio) and they are able to have a deeper conversation about Michael.  </a:t>
            </a:r>
          </a:p>
          <a:p>
            <a:pPr marL="0" indent="0">
              <a:buNone/>
            </a:pPr>
            <a:endParaRPr lang="en-US" dirty="0" smtClean="0"/>
          </a:p>
          <a:p>
            <a:pPr marL="0" indent="0">
              <a:buNone/>
            </a:pPr>
            <a:endParaRPr lang="en-US" dirty="0"/>
          </a:p>
        </p:txBody>
      </p:sp>
      <p:pic>
        <p:nvPicPr>
          <p:cNvPr id="4" name="Ms. Bradley, B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570046" y="1924616"/>
            <a:ext cx="609600" cy="609600"/>
          </a:xfrm>
          <a:prstGeom prst="rect">
            <a:avLst/>
          </a:prstGeom>
        </p:spPr>
      </p:pic>
      <p:sp>
        <p:nvSpPr>
          <p:cNvPr id="5" name="Slide Number Placeholder 4"/>
          <p:cNvSpPr>
            <a:spLocks noGrp="1"/>
          </p:cNvSpPr>
          <p:nvPr>
            <p:ph type="sldNum" sz="quarter" idx="12"/>
          </p:nvPr>
        </p:nvSpPr>
        <p:spPr/>
        <p:txBody>
          <a:bodyPr/>
          <a:lstStyle/>
          <a:p>
            <a:fld id="{4AEBB459-E674-4D12-83E5-638ECE36B1A8}" type="slidenum">
              <a:rPr lang="en-US" smtClean="0"/>
              <a:t>17</a:t>
            </a:fld>
            <a:endParaRPr lang="en-US"/>
          </a:p>
        </p:txBody>
      </p:sp>
    </p:spTree>
    <p:extLst>
      <p:ext uri="{BB962C8B-B14F-4D97-AF65-F5344CB8AC3E}">
        <p14:creationId xmlns:p14="http://schemas.microsoft.com/office/powerpoint/2010/main" val="3863988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0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If/then prompts</a:t>
            </a:r>
          </a:p>
        </p:txBody>
      </p:sp>
      <p:sp>
        <p:nvSpPr>
          <p:cNvPr id="5" name="Text Placeholder 4"/>
          <p:cNvSpPr>
            <a:spLocks noGrp="1"/>
          </p:cNvSpPr>
          <p:nvPr>
            <p:ph type="body" idx="1"/>
          </p:nvPr>
        </p:nvSpPr>
        <p:spPr/>
        <p:txBody>
          <a:bodyPr/>
          <a:lstStyle/>
          <a:p>
            <a:r>
              <a:rPr lang="en-US" dirty="0" smtClean="0"/>
              <a:t>Response cues</a:t>
            </a:r>
            <a:endParaRPr lang="en-US" dirty="0"/>
          </a:p>
        </p:txBody>
      </p:sp>
      <p:sp>
        <p:nvSpPr>
          <p:cNvPr id="2" name="Slide Number Placeholder 1"/>
          <p:cNvSpPr>
            <a:spLocks noGrp="1"/>
          </p:cNvSpPr>
          <p:nvPr>
            <p:ph type="sldNum" sz="quarter" idx="12"/>
          </p:nvPr>
        </p:nvSpPr>
        <p:spPr/>
        <p:txBody>
          <a:bodyPr/>
          <a:lstStyle/>
          <a:p>
            <a:fld id="{4AEBB459-E674-4D12-83E5-638ECE36B1A8}" type="slidenum">
              <a:rPr lang="en-US" smtClean="0"/>
              <a:t>18</a:t>
            </a:fld>
            <a:endParaRPr lang="en-US"/>
          </a:p>
        </p:txBody>
      </p:sp>
    </p:spTree>
    <p:extLst>
      <p:ext uri="{BB962C8B-B14F-4D97-AF65-F5344CB8AC3E}">
        <p14:creationId xmlns:p14="http://schemas.microsoft.com/office/powerpoint/2010/main" val="4198779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t>
            </a:r>
            <a:endParaRPr lang="en-US" dirty="0"/>
          </a:p>
        </p:txBody>
      </p:sp>
      <p:sp>
        <p:nvSpPr>
          <p:cNvPr id="3" name="Content Placeholder 2"/>
          <p:cNvSpPr>
            <a:spLocks noGrp="1"/>
          </p:cNvSpPr>
          <p:nvPr>
            <p:ph idx="1"/>
          </p:nvPr>
        </p:nvSpPr>
        <p:spPr>
          <a:xfrm>
            <a:off x="457201" y="2045573"/>
            <a:ext cx="8686799" cy="5037152"/>
          </a:xfrm>
        </p:spPr>
        <p:txBody>
          <a:bodyPr>
            <a:normAutofit/>
          </a:bodyPr>
          <a:lstStyle/>
          <a:p>
            <a:pPr marL="0" indent="0">
              <a:lnSpc>
                <a:spcPct val="120000"/>
              </a:lnSpc>
              <a:spcAft>
                <a:spcPts val="0"/>
              </a:spcAft>
              <a:buNone/>
            </a:pPr>
            <a:r>
              <a:rPr lang="en-US" b="1" dirty="0" smtClean="0"/>
              <a:t>START:</a:t>
            </a:r>
          </a:p>
          <a:p>
            <a:pPr marL="0" indent="0">
              <a:lnSpc>
                <a:spcPct val="120000"/>
              </a:lnSpc>
              <a:spcAft>
                <a:spcPts val="0"/>
              </a:spcAft>
              <a:buNone/>
            </a:pPr>
            <a:r>
              <a:rPr lang="en-US" b="1" dirty="0" smtClean="0"/>
              <a:t>Be </a:t>
            </a:r>
            <a:r>
              <a:rPr lang="en-US" b="1" dirty="0"/>
              <a:t>on </a:t>
            </a:r>
            <a:r>
              <a:rPr lang="en-US" b="1" dirty="0" smtClean="0"/>
              <a:t>guard </a:t>
            </a:r>
            <a:r>
              <a:rPr lang="en-US" b="1" dirty="0"/>
              <a:t>and don’t let it down until the teacher has won you </a:t>
            </a:r>
            <a:r>
              <a:rPr lang="en-US" b="1" dirty="0" smtClean="0"/>
              <a:t>over</a:t>
            </a:r>
            <a:r>
              <a:rPr lang="en-US" b="1" dirty="0"/>
              <a:t>.</a:t>
            </a:r>
            <a:endParaRPr lang="en-US" b="1" dirty="0" smtClean="0"/>
          </a:p>
          <a:p>
            <a:pPr marL="0" indent="0">
              <a:lnSpc>
                <a:spcPct val="120000"/>
              </a:lnSpc>
              <a:buNone/>
            </a:pPr>
            <a:r>
              <a:rPr lang="en-US" dirty="0"/>
              <a:t>T</a:t>
            </a:r>
            <a:r>
              <a:rPr lang="en-US" dirty="0" smtClean="0"/>
              <a:t>ell </a:t>
            </a:r>
            <a:r>
              <a:rPr lang="en-US" dirty="0"/>
              <a:t>the teacher right away that she caught you on a break and you only have 10 minutes to talk. </a:t>
            </a:r>
            <a:r>
              <a:rPr lang="en-US" dirty="0" smtClean="0"/>
              <a:t> </a:t>
            </a:r>
          </a:p>
          <a:p>
            <a:pPr marL="0" indent="0">
              <a:lnSpc>
                <a:spcPct val="120000"/>
              </a:lnSpc>
              <a:buNone/>
            </a:pPr>
            <a:r>
              <a:rPr lang="en-US" b="1" dirty="0" smtClean="0"/>
              <a:t>IF the teacher:</a:t>
            </a:r>
            <a:endParaRPr lang="en-US" dirty="0"/>
          </a:p>
          <a:p>
            <a:pPr lvl="1">
              <a:lnSpc>
                <a:spcPct val="120000"/>
              </a:lnSpc>
            </a:pPr>
            <a:r>
              <a:rPr lang="en-US" dirty="0"/>
              <a:t>Quickly </a:t>
            </a:r>
            <a:r>
              <a:rPr lang="en-US" dirty="0" smtClean="0"/>
              <a:t>&amp; clearly </a:t>
            </a:r>
            <a:r>
              <a:rPr lang="en-US" dirty="0"/>
              <a:t>introduces herself and states her purpose for calling</a:t>
            </a:r>
          </a:p>
          <a:p>
            <a:pPr lvl="1">
              <a:lnSpc>
                <a:spcPct val="120000"/>
              </a:lnSpc>
            </a:pPr>
            <a:r>
              <a:rPr lang="en-US" dirty="0"/>
              <a:t>Confirms you have time to talk </a:t>
            </a:r>
          </a:p>
          <a:p>
            <a:pPr lvl="1">
              <a:lnSpc>
                <a:spcPct val="120000"/>
              </a:lnSpc>
              <a:spcAft>
                <a:spcPts val="0"/>
              </a:spcAft>
            </a:pPr>
            <a:r>
              <a:rPr lang="en-US" dirty="0"/>
              <a:t>Reassures you everything is OK with </a:t>
            </a:r>
            <a:r>
              <a:rPr lang="en-US" dirty="0" smtClean="0"/>
              <a:t>your child</a:t>
            </a:r>
            <a:endParaRPr lang="en-US" dirty="0"/>
          </a:p>
          <a:p>
            <a:pPr marL="0" indent="0">
              <a:lnSpc>
                <a:spcPct val="120000"/>
              </a:lnSpc>
              <a:spcAft>
                <a:spcPts val="0"/>
              </a:spcAft>
              <a:buNone/>
            </a:pPr>
            <a:endParaRPr lang="en-US" b="1" dirty="0" smtClean="0"/>
          </a:p>
          <a:p>
            <a:pPr marL="0" indent="0">
              <a:lnSpc>
                <a:spcPct val="120000"/>
              </a:lnSpc>
              <a:spcAft>
                <a:spcPts val="0"/>
              </a:spcAft>
              <a:buNone/>
            </a:pPr>
            <a:r>
              <a:rPr lang="en-US" b="1" dirty="0" smtClean="0"/>
              <a:t>THEN YOU:  </a:t>
            </a:r>
            <a:r>
              <a:rPr lang="en-US" dirty="0"/>
              <a:t>C</a:t>
            </a:r>
            <a:r>
              <a:rPr lang="en-US" dirty="0" smtClean="0"/>
              <a:t>an relax, let your guard down, let your tone of voice &amp; choice of words be more friendly and inviting.</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19</a:t>
            </a:fld>
            <a:endParaRPr lang="en-US"/>
          </a:p>
        </p:txBody>
      </p:sp>
    </p:spTree>
    <p:extLst>
      <p:ext uri="{BB962C8B-B14F-4D97-AF65-F5344CB8AC3E}">
        <p14:creationId xmlns:p14="http://schemas.microsoft.com/office/powerpoint/2010/main" val="2474985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16131" y="365760"/>
            <a:ext cx="4705004" cy="830997"/>
          </a:xfrm>
          <a:prstGeom prst="rect">
            <a:avLst/>
          </a:prstGeom>
          <a:noFill/>
        </p:spPr>
        <p:txBody>
          <a:bodyPr wrap="square" rtlCol="0">
            <a:spAutoFit/>
          </a:bodyPr>
          <a:lstStyle/>
          <a:p>
            <a:r>
              <a:rPr lang="en-US" sz="2400" dirty="0" smtClean="0">
                <a:solidFill>
                  <a:schemeClr val="accent1"/>
                </a:solidFill>
                <a:latin typeface="Century Gothic" panose="020B0502020202020204" pitchFamily="34" charset="0"/>
              </a:rPr>
              <a:t>What do new teachers say is their biggest challenge?  </a:t>
            </a:r>
            <a:endParaRPr lang="en-US" sz="2400" dirty="0">
              <a:solidFill>
                <a:schemeClr val="accent1"/>
              </a:solidFill>
              <a:latin typeface="Century Gothic" panose="020B0502020202020204" pitchFamily="34" charset="0"/>
            </a:endParaRPr>
          </a:p>
        </p:txBody>
      </p:sp>
      <p:sp>
        <p:nvSpPr>
          <p:cNvPr id="5" name="TextBox 4"/>
          <p:cNvSpPr txBox="1"/>
          <p:nvPr/>
        </p:nvSpPr>
        <p:spPr>
          <a:xfrm>
            <a:off x="138545" y="3692812"/>
            <a:ext cx="4705004" cy="1569660"/>
          </a:xfrm>
          <a:prstGeom prst="rect">
            <a:avLst/>
          </a:prstGeom>
          <a:noFill/>
        </p:spPr>
        <p:txBody>
          <a:bodyPr wrap="square" rtlCol="0">
            <a:spAutoFit/>
          </a:bodyPr>
          <a:lstStyle/>
          <a:p>
            <a:r>
              <a:rPr lang="en-US" sz="2400" dirty="0">
                <a:solidFill>
                  <a:srgbClr val="7030A0"/>
                </a:solidFill>
                <a:latin typeface="Century Gothic" panose="020B0502020202020204" pitchFamily="34" charset="0"/>
              </a:rPr>
              <a:t>Of all their responsibilities, </a:t>
            </a:r>
            <a:r>
              <a:rPr lang="en-US" sz="2400" dirty="0" smtClean="0">
                <a:solidFill>
                  <a:srgbClr val="7030A0"/>
                </a:solidFill>
                <a:latin typeface="Century Gothic" panose="020B0502020202020204" pitchFamily="34" charset="0"/>
              </a:rPr>
              <a:t>it’s the area </a:t>
            </a:r>
            <a:r>
              <a:rPr lang="en-US" sz="2400" dirty="0">
                <a:solidFill>
                  <a:srgbClr val="7030A0"/>
                </a:solidFill>
                <a:latin typeface="Century Gothic" panose="020B0502020202020204" pitchFamily="34" charset="0"/>
              </a:rPr>
              <a:t>in which new teachers </a:t>
            </a:r>
            <a:r>
              <a:rPr lang="en-US" sz="2400" dirty="0" smtClean="0">
                <a:solidFill>
                  <a:srgbClr val="7030A0"/>
                </a:solidFill>
                <a:latin typeface="Century Gothic" panose="020B0502020202020204" pitchFamily="34" charset="0"/>
              </a:rPr>
              <a:t>say they feel the </a:t>
            </a:r>
            <a:r>
              <a:rPr lang="en-US" sz="2400" dirty="0">
                <a:solidFill>
                  <a:srgbClr val="7030A0"/>
                </a:solidFill>
                <a:latin typeface="Century Gothic" panose="020B0502020202020204" pitchFamily="34" charset="0"/>
              </a:rPr>
              <a:t>least </a:t>
            </a:r>
            <a:r>
              <a:rPr lang="en-US" sz="2400" dirty="0" smtClean="0">
                <a:solidFill>
                  <a:srgbClr val="7030A0"/>
                </a:solidFill>
                <a:latin typeface="Century Gothic" panose="020B0502020202020204" pitchFamily="34" charset="0"/>
              </a:rPr>
              <a:t>prepared. </a:t>
            </a:r>
            <a:endParaRPr lang="en-US" sz="2400" b="1" dirty="0">
              <a:solidFill>
                <a:srgbClr val="7030A0"/>
              </a:solidFill>
              <a:latin typeface="Century Gothic" panose="020B0502020202020204" pitchFamily="34" charset="0"/>
            </a:endParaRPr>
          </a:p>
        </p:txBody>
      </p:sp>
      <p:sp>
        <p:nvSpPr>
          <p:cNvPr id="6" name="TextBox 5"/>
          <p:cNvSpPr txBox="1"/>
          <p:nvPr/>
        </p:nvSpPr>
        <p:spPr>
          <a:xfrm>
            <a:off x="2455025" y="2876104"/>
            <a:ext cx="4233949" cy="584775"/>
          </a:xfrm>
          <a:prstGeom prst="rect">
            <a:avLst/>
          </a:prstGeom>
          <a:noFill/>
        </p:spPr>
        <p:txBody>
          <a:bodyPr wrap="square" rtlCol="0">
            <a:spAutoFit/>
          </a:bodyPr>
          <a:lstStyle/>
          <a:p>
            <a:r>
              <a:rPr lang="en-US" sz="3200" b="1" dirty="0" smtClean="0">
                <a:latin typeface="Century Gothic" panose="020B0502020202020204" pitchFamily="34" charset="0"/>
              </a:rPr>
              <a:t>Family Engagement</a:t>
            </a:r>
            <a:endParaRPr lang="en-US" sz="3200" b="1" dirty="0">
              <a:latin typeface="Century Gothic" panose="020B0502020202020204" pitchFamily="34" charset="0"/>
            </a:endParaRPr>
          </a:p>
        </p:txBody>
      </p:sp>
      <p:sp>
        <p:nvSpPr>
          <p:cNvPr id="7" name="TextBox 6"/>
          <p:cNvSpPr txBox="1"/>
          <p:nvPr/>
        </p:nvSpPr>
        <p:spPr>
          <a:xfrm>
            <a:off x="4843549" y="1196757"/>
            <a:ext cx="4705004" cy="1200329"/>
          </a:xfrm>
          <a:prstGeom prst="rect">
            <a:avLst/>
          </a:prstGeom>
          <a:noFill/>
        </p:spPr>
        <p:txBody>
          <a:bodyPr wrap="square" rtlCol="0">
            <a:spAutoFit/>
          </a:bodyPr>
          <a:lstStyle/>
          <a:p>
            <a:r>
              <a:rPr lang="en-US" sz="2400" dirty="0" smtClean="0">
                <a:solidFill>
                  <a:srgbClr val="00B050"/>
                </a:solidFill>
                <a:latin typeface="Century Gothic" panose="020B0502020202020204" pitchFamily="34" charset="0"/>
              </a:rPr>
              <a:t>Ranked even higher than maintaining order and discipline?</a:t>
            </a:r>
            <a:endParaRPr lang="en-US" sz="2400" dirty="0">
              <a:solidFill>
                <a:srgbClr val="00B050"/>
              </a:solidFill>
              <a:latin typeface="Century Gothic" panose="020B0502020202020204" pitchFamily="34" charset="0"/>
            </a:endParaRPr>
          </a:p>
        </p:txBody>
      </p:sp>
      <p:sp>
        <p:nvSpPr>
          <p:cNvPr id="8" name="Rectangle 7"/>
          <p:cNvSpPr/>
          <p:nvPr/>
        </p:nvSpPr>
        <p:spPr>
          <a:xfrm>
            <a:off x="4699462" y="4741454"/>
            <a:ext cx="4572000" cy="1200329"/>
          </a:xfrm>
          <a:prstGeom prst="rect">
            <a:avLst/>
          </a:prstGeom>
        </p:spPr>
        <p:txBody>
          <a:bodyPr>
            <a:spAutoFit/>
          </a:bodyPr>
          <a:lstStyle/>
          <a:p>
            <a:r>
              <a:rPr lang="en-US" sz="2400" dirty="0">
                <a:solidFill>
                  <a:srgbClr val="FF0000"/>
                </a:solidFill>
                <a:latin typeface="Century Gothic" panose="020B0502020202020204" pitchFamily="34" charset="0"/>
              </a:rPr>
              <a:t>In schools with a majority of low-income students </a:t>
            </a:r>
            <a:r>
              <a:rPr lang="en-US" sz="2400" dirty="0" smtClean="0">
                <a:solidFill>
                  <a:srgbClr val="FF0000"/>
                </a:solidFill>
                <a:latin typeface="Century Gothic" panose="020B0502020202020204" pitchFamily="34" charset="0"/>
              </a:rPr>
              <a:t>it jumps </a:t>
            </a:r>
            <a:r>
              <a:rPr lang="en-US" sz="2400" dirty="0">
                <a:solidFill>
                  <a:srgbClr val="FF0000"/>
                </a:solidFill>
                <a:latin typeface="Century Gothic" panose="020B0502020202020204" pitchFamily="34" charset="0"/>
              </a:rPr>
              <a:t>from 31% to 40%. </a:t>
            </a:r>
          </a:p>
        </p:txBody>
      </p:sp>
      <p:sp>
        <p:nvSpPr>
          <p:cNvPr id="2" name="Slide Number Placeholder 1"/>
          <p:cNvSpPr>
            <a:spLocks noGrp="1"/>
          </p:cNvSpPr>
          <p:nvPr>
            <p:ph type="sldNum" sz="quarter" idx="12"/>
          </p:nvPr>
        </p:nvSpPr>
        <p:spPr/>
        <p:txBody>
          <a:bodyPr/>
          <a:lstStyle/>
          <a:p>
            <a:fld id="{4AEBB459-E674-4D12-83E5-638ECE36B1A8}" type="slidenum">
              <a:rPr lang="en-US" smtClean="0"/>
              <a:t>2</a:t>
            </a:fld>
            <a:endParaRPr lang="en-US"/>
          </a:p>
        </p:txBody>
      </p:sp>
    </p:spTree>
    <p:extLst>
      <p:ext uri="{BB962C8B-B14F-4D97-AF65-F5344CB8AC3E}">
        <p14:creationId xmlns:p14="http://schemas.microsoft.com/office/powerpoint/2010/main" val="227744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continued</a:t>
            </a:r>
            <a:endParaRPr lang="en-US" dirty="0"/>
          </a:p>
        </p:txBody>
      </p:sp>
      <p:sp>
        <p:nvSpPr>
          <p:cNvPr id="3" name="Content Placeholder 2"/>
          <p:cNvSpPr>
            <a:spLocks noGrp="1"/>
          </p:cNvSpPr>
          <p:nvPr>
            <p:ph idx="1"/>
          </p:nvPr>
        </p:nvSpPr>
        <p:spPr>
          <a:xfrm>
            <a:off x="436728" y="2228003"/>
            <a:ext cx="8134216" cy="4281979"/>
          </a:xfrm>
        </p:spPr>
        <p:txBody>
          <a:bodyPr>
            <a:normAutofit fontScale="92500" lnSpcReduction="20000"/>
          </a:bodyPr>
          <a:lstStyle/>
          <a:p>
            <a:pPr marL="0" indent="0">
              <a:lnSpc>
                <a:spcPct val="120000"/>
              </a:lnSpc>
              <a:spcAft>
                <a:spcPts val="0"/>
              </a:spcAft>
              <a:buNone/>
            </a:pPr>
            <a:r>
              <a:rPr lang="en-US" b="1" dirty="0"/>
              <a:t>IF </a:t>
            </a:r>
            <a:r>
              <a:rPr lang="en-US" b="1" dirty="0" smtClean="0"/>
              <a:t>INSTEAD the teacher:</a:t>
            </a:r>
            <a:endParaRPr lang="en-US" b="1" dirty="0"/>
          </a:p>
          <a:p>
            <a:pPr marL="625475" indent="-336550">
              <a:lnSpc>
                <a:spcPct val="120000"/>
              </a:lnSpc>
              <a:spcAft>
                <a:spcPts val="0"/>
              </a:spcAft>
            </a:pPr>
            <a:r>
              <a:rPr lang="en-US" dirty="0"/>
              <a:t>Forgets to introduce herself </a:t>
            </a:r>
          </a:p>
          <a:p>
            <a:pPr marL="625475" indent="-336550">
              <a:lnSpc>
                <a:spcPct val="120000"/>
              </a:lnSpc>
              <a:spcAft>
                <a:spcPts val="0"/>
              </a:spcAft>
            </a:pPr>
            <a:r>
              <a:rPr lang="en-US" dirty="0"/>
              <a:t>Explain clearly why she is calling</a:t>
            </a:r>
          </a:p>
          <a:p>
            <a:pPr marL="625475" indent="-336550">
              <a:lnSpc>
                <a:spcPct val="120000"/>
              </a:lnSpc>
              <a:spcAft>
                <a:spcPts val="0"/>
              </a:spcAft>
            </a:pPr>
            <a:r>
              <a:rPr lang="en-US" dirty="0"/>
              <a:t>Takes too long </a:t>
            </a:r>
            <a:r>
              <a:rPr lang="en-US" dirty="0" smtClean="0"/>
              <a:t>to state </a:t>
            </a:r>
            <a:r>
              <a:rPr lang="en-US" dirty="0"/>
              <a:t>purpose of the call</a:t>
            </a:r>
          </a:p>
          <a:p>
            <a:pPr marL="625475" indent="-336550">
              <a:lnSpc>
                <a:spcPct val="120000"/>
              </a:lnSpc>
              <a:spcAft>
                <a:spcPts val="0"/>
              </a:spcAft>
            </a:pPr>
            <a:r>
              <a:rPr lang="en-US" dirty="0"/>
              <a:t>Takes an approach that feels too aggressive</a:t>
            </a:r>
          </a:p>
          <a:p>
            <a:pPr marL="625475" indent="-336550">
              <a:lnSpc>
                <a:spcPct val="120000"/>
              </a:lnSpc>
              <a:spcAft>
                <a:spcPts val="0"/>
              </a:spcAft>
            </a:pPr>
            <a:r>
              <a:rPr lang="en-US" dirty="0"/>
              <a:t>Generally lacks confidence </a:t>
            </a:r>
          </a:p>
          <a:p>
            <a:pPr marL="625475" indent="-336550">
              <a:lnSpc>
                <a:spcPct val="120000"/>
              </a:lnSpc>
              <a:spcAft>
                <a:spcPts val="0"/>
              </a:spcAft>
            </a:pPr>
            <a:endParaRPr lang="en-US" dirty="0"/>
          </a:p>
          <a:p>
            <a:pPr marL="0" indent="0">
              <a:lnSpc>
                <a:spcPct val="120000"/>
              </a:lnSpc>
              <a:spcAft>
                <a:spcPts val="0"/>
              </a:spcAft>
              <a:buNone/>
            </a:pPr>
            <a:r>
              <a:rPr lang="en-US" b="1" dirty="0"/>
              <a:t>THEN </a:t>
            </a:r>
            <a:r>
              <a:rPr lang="en-US" b="1" dirty="0" smtClean="0"/>
              <a:t>YOU:</a:t>
            </a:r>
            <a:r>
              <a:rPr lang="en-US" dirty="0"/>
              <a:t> </a:t>
            </a:r>
            <a:r>
              <a:rPr lang="en-US" b="1" dirty="0" smtClean="0"/>
              <a:t>Interrupt with, </a:t>
            </a:r>
            <a:r>
              <a:rPr lang="en-US" b="1" i="1" dirty="0"/>
              <a:t>"What did you want to talk about today</a:t>
            </a:r>
            <a:r>
              <a:rPr lang="en-US" b="1" i="1" dirty="0" smtClean="0"/>
              <a:t>?</a:t>
            </a:r>
          </a:p>
          <a:p>
            <a:pPr marL="0" indent="0">
              <a:lnSpc>
                <a:spcPct val="120000"/>
              </a:lnSpc>
              <a:spcAft>
                <a:spcPts val="0"/>
              </a:spcAft>
              <a:buNone/>
            </a:pPr>
            <a:endParaRPr lang="en-US" b="1" i="1" dirty="0"/>
          </a:p>
          <a:p>
            <a:pPr marL="0" indent="0">
              <a:lnSpc>
                <a:spcPct val="120000"/>
              </a:lnSpc>
              <a:spcAft>
                <a:spcPts val="0"/>
              </a:spcAft>
              <a:buNone/>
            </a:pPr>
            <a:r>
              <a:rPr lang="en-US" i="1" dirty="0"/>
              <a:t>NOTE:  You are a little edgy but not unfriendly; you are </a:t>
            </a:r>
            <a:r>
              <a:rPr lang="en-US" i="1" u="sng" dirty="0"/>
              <a:t>concerned</a:t>
            </a:r>
            <a:r>
              <a:rPr lang="en-US" i="1" dirty="0"/>
              <a:t>.  The school is calling &amp; you do not know why.  Is everything OK with your child?  </a:t>
            </a:r>
          </a:p>
          <a:p>
            <a:pPr marL="0" indent="0">
              <a:lnSpc>
                <a:spcPct val="120000"/>
              </a:lnSpc>
              <a:spcAft>
                <a:spcPts val="0"/>
              </a:spcAft>
              <a:buNone/>
            </a:pPr>
            <a:r>
              <a:rPr lang="en-US" dirty="0"/>
              <a:t>This is the first time that a teacher has called you from the school. Let the teacher hear the surprise in your voice. </a:t>
            </a:r>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20</a:t>
            </a:fld>
            <a:endParaRPr lang="en-US"/>
          </a:p>
        </p:txBody>
      </p:sp>
    </p:spTree>
    <p:extLst>
      <p:ext uri="{BB962C8B-B14F-4D97-AF65-F5344CB8AC3E}">
        <p14:creationId xmlns:p14="http://schemas.microsoft.com/office/powerpoint/2010/main" val="3783318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information</a:t>
            </a:r>
            <a:endParaRPr lang="en-US" dirty="0"/>
          </a:p>
        </p:txBody>
      </p:sp>
      <p:sp>
        <p:nvSpPr>
          <p:cNvPr id="5" name="Content Placeholder 4"/>
          <p:cNvSpPr>
            <a:spLocks noGrp="1"/>
          </p:cNvSpPr>
          <p:nvPr>
            <p:ph idx="1"/>
          </p:nvPr>
        </p:nvSpPr>
        <p:spPr>
          <a:xfrm>
            <a:off x="481263" y="1925053"/>
            <a:ext cx="8662737" cy="4932947"/>
          </a:xfrm>
        </p:spPr>
        <p:txBody>
          <a:bodyPr>
            <a:normAutofit/>
          </a:bodyPr>
          <a:lstStyle/>
          <a:p>
            <a:pPr marL="0" indent="0">
              <a:buNone/>
            </a:pPr>
            <a:r>
              <a:rPr lang="en-US" sz="1600" b="1" dirty="0" smtClean="0"/>
              <a:t>The </a:t>
            </a:r>
            <a:r>
              <a:rPr lang="en-US" sz="1600" b="1" dirty="0"/>
              <a:t>teacher should provide details about her reason for calling.  </a:t>
            </a:r>
            <a:r>
              <a:rPr lang="en-US" sz="1600" dirty="0"/>
              <a:t>Your job is to listen to the facts she shares but also the </a:t>
            </a:r>
            <a:r>
              <a:rPr lang="en-US" sz="1600" i="1" dirty="0"/>
              <a:t>way</a:t>
            </a:r>
            <a:r>
              <a:rPr lang="en-US" sz="1600" dirty="0"/>
              <a:t> she shares them.  Do you hear a desire for partnership in her voice?  Or do you hear blame?  </a:t>
            </a:r>
            <a:r>
              <a:rPr lang="en-US" sz="1600" i="1" dirty="0"/>
              <a:t>Respond to what you hear and how the teacher makes you feel. </a:t>
            </a:r>
            <a:endParaRPr lang="en-US" sz="1600" i="1" dirty="0" smtClean="0"/>
          </a:p>
          <a:p>
            <a:pPr marL="0" indent="0">
              <a:buNone/>
            </a:pPr>
            <a:endParaRPr lang="en-US" sz="1600" i="1" dirty="0" smtClean="0"/>
          </a:p>
          <a:p>
            <a:pPr marL="0" indent="0">
              <a:buNone/>
            </a:pPr>
            <a:r>
              <a:rPr lang="en-US" sz="1600" b="1" dirty="0" smtClean="0"/>
              <a:t>IF the teacher:</a:t>
            </a:r>
            <a:endParaRPr lang="en-US" sz="1600" dirty="0"/>
          </a:p>
          <a:p>
            <a:pPr marL="577850" lvl="0" indent="-228600"/>
            <a:r>
              <a:rPr lang="en-US" sz="1600" dirty="0"/>
              <a:t>C</a:t>
            </a:r>
            <a:r>
              <a:rPr lang="en-US" sz="1600" dirty="0" smtClean="0"/>
              <a:t>learly &amp; objectively </a:t>
            </a:r>
            <a:r>
              <a:rPr lang="en-US" sz="1600" dirty="0"/>
              <a:t>shares the facts of the </a:t>
            </a:r>
            <a:r>
              <a:rPr lang="en-US" sz="1600" dirty="0" smtClean="0"/>
              <a:t>situation</a:t>
            </a:r>
          </a:p>
          <a:p>
            <a:pPr marL="577850" lvl="0" indent="-228600"/>
            <a:r>
              <a:rPr lang="en-US" sz="1600" dirty="0"/>
              <a:t>S</a:t>
            </a:r>
            <a:r>
              <a:rPr lang="en-US" sz="1600" dirty="0" smtClean="0"/>
              <a:t>ticks </a:t>
            </a:r>
            <a:r>
              <a:rPr lang="en-US" sz="1600" dirty="0"/>
              <a:t>to the facts </a:t>
            </a:r>
            <a:r>
              <a:rPr lang="en-US" sz="1600" dirty="0" smtClean="0"/>
              <a:t>&amp; avoids opinions</a:t>
            </a:r>
          </a:p>
          <a:p>
            <a:pPr marL="577850" lvl="0" indent="-228600"/>
            <a:r>
              <a:rPr lang="en-US" sz="1600" dirty="0" smtClean="0"/>
              <a:t>Expresses </a:t>
            </a:r>
            <a:r>
              <a:rPr lang="en-US" sz="1600" dirty="0"/>
              <a:t>something positive about </a:t>
            </a:r>
            <a:r>
              <a:rPr lang="en-US" sz="1600" dirty="0" smtClean="0"/>
              <a:t>your child</a:t>
            </a:r>
            <a:endParaRPr lang="en-US" sz="1600" dirty="0"/>
          </a:p>
          <a:p>
            <a:pPr marL="0" indent="0">
              <a:buNone/>
            </a:pPr>
            <a:endParaRPr lang="en-US" sz="1600" b="1" dirty="0" smtClean="0"/>
          </a:p>
          <a:p>
            <a:pPr marL="0" indent="0">
              <a:buNone/>
            </a:pPr>
            <a:r>
              <a:rPr lang="en-US" sz="1600" b="1" dirty="0" smtClean="0"/>
              <a:t>THEN YOU:</a:t>
            </a:r>
          </a:p>
          <a:p>
            <a:pPr marL="635000" indent="-293688"/>
            <a:r>
              <a:rPr lang="en-US" sz="1600" dirty="0" smtClean="0"/>
              <a:t>Maintain </a:t>
            </a:r>
            <a:r>
              <a:rPr lang="en-US" sz="1600" dirty="0"/>
              <a:t>a friendly </a:t>
            </a:r>
            <a:r>
              <a:rPr lang="en-US" sz="1600" dirty="0" smtClean="0"/>
              <a:t>tone</a:t>
            </a:r>
            <a:endParaRPr lang="en-US" sz="1600" dirty="0"/>
          </a:p>
          <a:p>
            <a:endParaRPr lang="en-US" dirty="0"/>
          </a:p>
        </p:txBody>
      </p:sp>
      <p:sp>
        <p:nvSpPr>
          <p:cNvPr id="2" name="Slide Number Placeholder 1"/>
          <p:cNvSpPr>
            <a:spLocks noGrp="1"/>
          </p:cNvSpPr>
          <p:nvPr>
            <p:ph type="sldNum" sz="quarter" idx="12"/>
          </p:nvPr>
        </p:nvSpPr>
        <p:spPr/>
        <p:txBody>
          <a:bodyPr/>
          <a:lstStyle/>
          <a:p>
            <a:fld id="{4AEBB459-E674-4D12-83E5-638ECE36B1A8}" type="slidenum">
              <a:rPr lang="en-US" smtClean="0"/>
              <a:t>21</a:t>
            </a:fld>
            <a:endParaRPr lang="en-US"/>
          </a:p>
        </p:txBody>
      </p:sp>
    </p:spTree>
    <p:extLst>
      <p:ext uri="{BB962C8B-B14F-4D97-AF65-F5344CB8AC3E}">
        <p14:creationId xmlns:p14="http://schemas.microsoft.com/office/powerpoint/2010/main" val="2652190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Sharing information continued</a:t>
            </a:r>
            <a:endParaRPr lang="en-US" dirty="0"/>
          </a:p>
        </p:txBody>
      </p:sp>
      <p:sp>
        <p:nvSpPr>
          <p:cNvPr id="5" name="Content Placeholder 4"/>
          <p:cNvSpPr>
            <a:spLocks noGrp="1"/>
          </p:cNvSpPr>
          <p:nvPr>
            <p:ph idx="1"/>
          </p:nvPr>
        </p:nvSpPr>
        <p:spPr>
          <a:xfrm>
            <a:off x="444714" y="2388358"/>
            <a:ext cx="8562808" cy="4469642"/>
          </a:xfrm>
        </p:spPr>
        <p:txBody>
          <a:bodyPr>
            <a:normAutofit fontScale="85000" lnSpcReduction="20000"/>
          </a:bodyPr>
          <a:lstStyle/>
          <a:p>
            <a:pPr marL="0" indent="0">
              <a:buNone/>
            </a:pPr>
            <a:r>
              <a:rPr lang="en-US" sz="1700" b="1" dirty="0" smtClean="0"/>
              <a:t>The </a:t>
            </a:r>
            <a:r>
              <a:rPr lang="en-US" sz="1700" b="1" dirty="0"/>
              <a:t>teacher should provide details about her reason for calling.  </a:t>
            </a:r>
            <a:r>
              <a:rPr lang="en-US" sz="1700" dirty="0"/>
              <a:t>Your job is to listen to the facts she shares but also the </a:t>
            </a:r>
            <a:r>
              <a:rPr lang="en-US" sz="1700" i="1" dirty="0"/>
              <a:t>way</a:t>
            </a:r>
            <a:r>
              <a:rPr lang="en-US" sz="1700" dirty="0"/>
              <a:t> she shares them.  Do you hear a desire for partnership in her voice?  Or do you hear blame?  </a:t>
            </a:r>
            <a:r>
              <a:rPr lang="en-US" sz="1700" i="1" dirty="0"/>
              <a:t>Respond to what you hear and how the teacher makes you feel. </a:t>
            </a:r>
            <a:endParaRPr lang="en-US" sz="1700" i="1" dirty="0" smtClean="0"/>
          </a:p>
          <a:p>
            <a:pPr marL="0" indent="0">
              <a:buNone/>
            </a:pPr>
            <a:endParaRPr lang="en-US" sz="1700" i="1" dirty="0" smtClean="0"/>
          </a:p>
          <a:p>
            <a:pPr marL="0" indent="0">
              <a:buNone/>
            </a:pPr>
            <a:r>
              <a:rPr lang="en-US" sz="1700" b="1" dirty="0" smtClean="0"/>
              <a:t>IF INSTEAD the teacher: </a:t>
            </a:r>
          </a:p>
          <a:p>
            <a:pPr marL="577850" indent="-228600"/>
            <a:r>
              <a:rPr lang="en-US" sz="1700" dirty="0"/>
              <a:t>U</a:t>
            </a:r>
            <a:r>
              <a:rPr lang="en-US" sz="1700" dirty="0" smtClean="0"/>
              <a:t>ses </a:t>
            </a:r>
            <a:r>
              <a:rPr lang="en-US" sz="1700" dirty="0"/>
              <a:t>judgmental </a:t>
            </a:r>
            <a:r>
              <a:rPr lang="en-US" sz="1700" dirty="0" smtClean="0"/>
              <a:t>language </a:t>
            </a:r>
          </a:p>
          <a:p>
            <a:pPr marL="577850" indent="-228600"/>
            <a:r>
              <a:rPr lang="en-US" sz="1700" dirty="0"/>
              <a:t>O</a:t>
            </a:r>
            <a:r>
              <a:rPr lang="en-US" sz="1700" dirty="0" smtClean="0"/>
              <a:t>nly </a:t>
            </a:r>
            <a:r>
              <a:rPr lang="en-US" sz="1700" dirty="0"/>
              <a:t>mentions the negative</a:t>
            </a:r>
          </a:p>
          <a:p>
            <a:pPr marL="0" indent="0">
              <a:buNone/>
            </a:pPr>
            <a:endParaRPr lang="en-US" sz="1700" b="1" dirty="0" smtClean="0"/>
          </a:p>
          <a:p>
            <a:pPr marL="0" indent="0">
              <a:buNone/>
            </a:pPr>
            <a:r>
              <a:rPr lang="en-US" sz="1700" b="1" dirty="0" smtClean="0"/>
              <a:t>THEN YOU: </a:t>
            </a:r>
          </a:p>
          <a:p>
            <a:pPr marL="577850" indent="-228600"/>
            <a:r>
              <a:rPr lang="en-US" sz="1700" dirty="0"/>
              <a:t>S</a:t>
            </a:r>
            <a:r>
              <a:rPr lang="en-US" sz="1700" dirty="0" smtClean="0"/>
              <a:t>tart </a:t>
            </a:r>
            <a:r>
              <a:rPr lang="en-US" sz="1700" dirty="0"/>
              <a:t>to become </a:t>
            </a:r>
            <a:r>
              <a:rPr lang="en-US" sz="1700" dirty="0" smtClean="0"/>
              <a:t>defensive</a:t>
            </a:r>
          </a:p>
          <a:p>
            <a:pPr marL="577850" indent="-228600"/>
            <a:r>
              <a:rPr lang="en-US" sz="1700" dirty="0" smtClean="0"/>
              <a:t>Ask </a:t>
            </a:r>
            <a:r>
              <a:rPr lang="en-US" sz="1700" dirty="0"/>
              <a:t>something like: </a:t>
            </a:r>
            <a:r>
              <a:rPr lang="en-US" sz="1700" i="1" dirty="0"/>
              <a:t>What proof do you have? </a:t>
            </a:r>
            <a:endParaRPr lang="en-US" sz="1700" i="1" dirty="0" smtClean="0"/>
          </a:p>
          <a:p>
            <a:pPr marL="0" indent="0">
              <a:buNone/>
            </a:pPr>
            <a:endParaRPr lang="en-US" sz="1700" b="1" i="1" dirty="0" smtClean="0"/>
          </a:p>
          <a:p>
            <a:pPr marL="0" indent="0">
              <a:buNone/>
            </a:pPr>
            <a:r>
              <a:rPr lang="en-US" sz="1700" b="1" i="1" dirty="0" smtClean="0"/>
              <a:t>NOTE:  </a:t>
            </a:r>
            <a:r>
              <a:rPr lang="en-US" sz="1700" i="1" dirty="0" smtClean="0"/>
              <a:t>If </a:t>
            </a:r>
            <a:r>
              <a:rPr lang="en-US" sz="1700" i="1" dirty="0"/>
              <a:t>the teacher overwhelms you with information or you can't clearly follow what is being said, prompt her to slow down or clarify with something like, "I'm not sure I understand.  What do you mean</a:t>
            </a:r>
            <a:r>
              <a:rPr lang="en-US" sz="1700" i="1" dirty="0" smtClean="0"/>
              <a:t>….?</a:t>
            </a:r>
          </a:p>
          <a:p>
            <a:pPr marL="0" indent="0">
              <a:buNone/>
            </a:pPr>
            <a:r>
              <a:rPr lang="en-US" sz="1700" i="1" dirty="0"/>
              <a:t>You aren’t confrontational yet, but you are ready to defend your child if necessary.  Hopefully the teacher can still make you an ally, but it depends on what she does next.</a:t>
            </a:r>
          </a:p>
          <a:p>
            <a:pPr marL="0" indent="0">
              <a:buNone/>
            </a:pPr>
            <a:endParaRPr lang="en-US" sz="1400" dirty="0"/>
          </a:p>
          <a:p>
            <a:pPr marL="0" indent="0">
              <a:buNone/>
            </a:pPr>
            <a:endParaRPr lang="en-US" sz="1400" i="1" dirty="0"/>
          </a:p>
          <a:p>
            <a:endParaRPr lang="en-US" dirty="0"/>
          </a:p>
        </p:txBody>
      </p:sp>
      <p:sp>
        <p:nvSpPr>
          <p:cNvPr id="2" name="Slide Number Placeholder 1"/>
          <p:cNvSpPr>
            <a:spLocks noGrp="1"/>
          </p:cNvSpPr>
          <p:nvPr>
            <p:ph type="sldNum" sz="quarter" idx="12"/>
          </p:nvPr>
        </p:nvSpPr>
        <p:spPr/>
        <p:txBody>
          <a:bodyPr/>
          <a:lstStyle/>
          <a:p>
            <a:fld id="{4AEBB459-E674-4D12-83E5-638ECE36B1A8}" type="slidenum">
              <a:rPr lang="en-US" smtClean="0"/>
              <a:t>22</a:t>
            </a:fld>
            <a:endParaRPr lang="en-US"/>
          </a:p>
        </p:txBody>
      </p:sp>
    </p:spTree>
    <p:extLst>
      <p:ext uri="{BB962C8B-B14F-4D97-AF65-F5344CB8AC3E}">
        <p14:creationId xmlns:p14="http://schemas.microsoft.com/office/powerpoint/2010/main" val="236478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Questions</a:t>
            </a:r>
            <a:endParaRPr lang="en-US" dirty="0"/>
          </a:p>
        </p:txBody>
      </p:sp>
      <p:sp>
        <p:nvSpPr>
          <p:cNvPr id="3" name="Content Placeholder 2"/>
          <p:cNvSpPr>
            <a:spLocks noGrp="1"/>
          </p:cNvSpPr>
          <p:nvPr>
            <p:ph idx="1"/>
          </p:nvPr>
        </p:nvSpPr>
        <p:spPr>
          <a:xfrm>
            <a:off x="445169" y="1985211"/>
            <a:ext cx="8474691" cy="4872789"/>
          </a:xfrm>
        </p:spPr>
        <p:txBody>
          <a:bodyPr>
            <a:normAutofit/>
          </a:bodyPr>
          <a:lstStyle/>
          <a:p>
            <a:pPr marL="0" indent="0">
              <a:buNone/>
            </a:pPr>
            <a:r>
              <a:rPr lang="en-US" sz="1500" b="1" dirty="0" smtClean="0"/>
              <a:t>While she </a:t>
            </a:r>
            <a:r>
              <a:rPr lang="en-US" sz="1500" b="1" dirty="0"/>
              <a:t>has you on the phone the teacher should try to learn more about you </a:t>
            </a:r>
            <a:r>
              <a:rPr lang="en-US" sz="1500" b="1" dirty="0" smtClean="0"/>
              <a:t>&amp; your child.</a:t>
            </a:r>
            <a:r>
              <a:rPr lang="en-US" sz="1500" dirty="0" smtClean="0"/>
              <a:t> </a:t>
            </a:r>
            <a:endParaRPr lang="en-US" sz="1500" dirty="0"/>
          </a:p>
          <a:p>
            <a:pPr marL="0" indent="0">
              <a:buNone/>
            </a:pPr>
            <a:endParaRPr lang="en-US" sz="1500" b="1" dirty="0" smtClean="0">
              <a:solidFill>
                <a:schemeClr val="tx1"/>
              </a:solidFill>
            </a:endParaRPr>
          </a:p>
          <a:p>
            <a:pPr marL="0" indent="0">
              <a:buNone/>
            </a:pPr>
            <a:r>
              <a:rPr lang="en-US" sz="1500" b="1" dirty="0" smtClean="0">
                <a:solidFill>
                  <a:schemeClr val="tx1"/>
                </a:solidFill>
              </a:rPr>
              <a:t>IF the teacher:</a:t>
            </a:r>
            <a:endParaRPr lang="en-US" sz="1500" dirty="0">
              <a:solidFill>
                <a:schemeClr val="tx1"/>
              </a:solidFill>
            </a:endParaRPr>
          </a:p>
          <a:p>
            <a:pPr marL="685800" lvl="0" indent="-228600"/>
            <a:r>
              <a:rPr lang="en-US" sz="1500" dirty="0"/>
              <a:t>Asks open-ended </a:t>
            </a:r>
            <a:r>
              <a:rPr lang="en-US" sz="1500" dirty="0" smtClean="0"/>
              <a:t>&amp; appropriate </a:t>
            </a:r>
            <a:r>
              <a:rPr lang="en-US" sz="1500" dirty="0"/>
              <a:t>questions such as, “How is the school year going for you?” or “Can you tell me more about </a:t>
            </a:r>
            <a:r>
              <a:rPr lang="en-US" sz="1500" dirty="0" smtClean="0"/>
              <a:t>[your child’s] interests </a:t>
            </a:r>
            <a:r>
              <a:rPr lang="en-US" sz="1500" dirty="0"/>
              <a:t>and how </a:t>
            </a:r>
            <a:r>
              <a:rPr lang="en-US" sz="1500" dirty="0" smtClean="0"/>
              <a:t>s/he </a:t>
            </a:r>
            <a:r>
              <a:rPr lang="en-US" sz="1500" dirty="0"/>
              <a:t>is feeling about school?”</a:t>
            </a:r>
          </a:p>
          <a:p>
            <a:pPr marL="685800" lvl="0" indent="-228600"/>
            <a:r>
              <a:rPr lang="en-US" sz="1500" dirty="0"/>
              <a:t>Asks partnership-oriented questions like, “Do you have any advice for me about how to help </a:t>
            </a:r>
            <a:r>
              <a:rPr lang="en-US" sz="1500" dirty="0" smtClean="0"/>
              <a:t>[your child] have </a:t>
            </a:r>
            <a:r>
              <a:rPr lang="en-US" sz="1500" dirty="0"/>
              <a:t>a great year?” or “Do you see any ways we can continue to work together to support </a:t>
            </a:r>
            <a:r>
              <a:rPr lang="en-US" sz="1500" dirty="0" smtClean="0"/>
              <a:t>[your child]?</a:t>
            </a:r>
          </a:p>
          <a:p>
            <a:pPr marL="0" lvl="0" indent="0">
              <a:buNone/>
            </a:pPr>
            <a:endParaRPr lang="en-US" sz="1500" dirty="0" smtClean="0"/>
          </a:p>
          <a:p>
            <a:pPr marL="0" lvl="0" indent="0">
              <a:buNone/>
            </a:pPr>
            <a:r>
              <a:rPr lang="en-US" sz="1500" b="1" dirty="0" smtClean="0"/>
              <a:t>THEN YOU: </a:t>
            </a:r>
          </a:p>
          <a:p>
            <a:pPr marL="744538" indent="-279400"/>
            <a:r>
              <a:rPr lang="en-US" sz="1500" dirty="0" smtClean="0">
                <a:solidFill>
                  <a:schemeClr val="tx1"/>
                </a:solidFill>
              </a:rPr>
              <a:t>Want </a:t>
            </a:r>
            <a:r>
              <a:rPr lang="en-US" sz="1500" dirty="0">
                <a:solidFill>
                  <a:schemeClr val="tx1"/>
                </a:solidFill>
              </a:rPr>
              <a:t>to be partners with the teacher </a:t>
            </a:r>
            <a:endParaRPr lang="en-US" sz="1500" dirty="0" smtClean="0">
              <a:solidFill>
                <a:schemeClr val="tx1"/>
              </a:solidFill>
            </a:endParaRPr>
          </a:p>
          <a:p>
            <a:pPr marL="744538" indent="-279400"/>
            <a:r>
              <a:rPr lang="en-US" sz="1500" dirty="0">
                <a:solidFill>
                  <a:schemeClr val="tx1"/>
                </a:solidFill>
              </a:rPr>
              <a:t>O</a:t>
            </a:r>
            <a:r>
              <a:rPr lang="en-US" sz="1500" dirty="0" smtClean="0">
                <a:solidFill>
                  <a:schemeClr val="tx1"/>
                </a:solidFill>
              </a:rPr>
              <a:t>ffer </a:t>
            </a:r>
            <a:r>
              <a:rPr lang="en-US" sz="1500" dirty="0">
                <a:solidFill>
                  <a:schemeClr val="tx1"/>
                </a:solidFill>
              </a:rPr>
              <a:t>“personal” information (from the scenarios</a:t>
            </a:r>
            <a:r>
              <a:rPr lang="en-US" sz="1500" dirty="0" smtClean="0">
                <a:solidFill>
                  <a:schemeClr val="tx1"/>
                </a:solidFill>
              </a:rPr>
              <a:t>)</a:t>
            </a:r>
            <a:endParaRPr lang="en-US" sz="1500" dirty="0"/>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23</a:t>
            </a:fld>
            <a:endParaRPr lang="en-US"/>
          </a:p>
        </p:txBody>
      </p:sp>
    </p:spTree>
    <p:extLst>
      <p:ext uri="{BB962C8B-B14F-4D97-AF65-F5344CB8AC3E}">
        <p14:creationId xmlns:p14="http://schemas.microsoft.com/office/powerpoint/2010/main" val="3162307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Questions continued</a:t>
            </a:r>
            <a:endParaRPr lang="en-US" dirty="0"/>
          </a:p>
        </p:txBody>
      </p:sp>
      <p:sp>
        <p:nvSpPr>
          <p:cNvPr id="3" name="Content Placeholder 2"/>
          <p:cNvSpPr>
            <a:spLocks noGrp="1"/>
          </p:cNvSpPr>
          <p:nvPr>
            <p:ph idx="1"/>
          </p:nvPr>
        </p:nvSpPr>
        <p:spPr>
          <a:xfrm>
            <a:off x="445169" y="1985211"/>
            <a:ext cx="8474691" cy="4872789"/>
          </a:xfrm>
        </p:spPr>
        <p:txBody>
          <a:bodyPr>
            <a:normAutofit/>
          </a:bodyPr>
          <a:lstStyle/>
          <a:p>
            <a:pPr marL="0" indent="0">
              <a:spcBef>
                <a:spcPts val="0"/>
              </a:spcBef>
              <a:buNone/>
            </a:pPr>
            <a:r>
              <a:rPr lang="en-US" sz="1500" b="1" dirty="0"/>
              <a:t>W</a:t>
            </a:r>
            <a:r>
              <a:rPr lang="en-US" sz="1500" b="1" dirty="0" smtClean="0"/>
              <a:t>hile she </a:t>
            </a:r>
            <a:r>
              <a:rPr lang="en-US" sz="1500" b="1" dirty="0"/>
              <a:t>has you on the phone the teacher should try to learn more about you </a:t>
            </a:r>
            <a:r>
              <a:rPr lang="en-US" sz="1500" b="1" dirty="0" smtClean="0"/>
              <a:t>&amp; your child.</a:t>
            </a:r>
            <a:r>
              <a:rPr lang="en-US" sz="1500" dirty="0" smtClean="0"/>
              <a:t> </a:t>
            </a:r>
            <a:endParaRPr lang="en-US" sz="1500" dirty="0"/>
          </a:p>
          <a:p>
            <a:pPr marL="0" indent="0">
              <a:buNone/>
            </a:pPr>
            <a:endParaRPr lang="en-US" sz="1500" b="1" dirty="0" smtClean="0"/>
          </a:p>
          <a:p>
            <a:pPr marL="0" indent="0">
              <a:buNone/>
            </a:pPr>
            <a:r>
              <a:rPr lang="en-US" sz="1500" b="1" dirty="0" smtClean="0"/>
              <a:t>IF INSTEAD the teacher: </a:t>
            </a:r>
            <a:endParaRPr lang="en-US" sz="1500" dirty="0"/>
          </a:p>
          <a:p>
            <a:pPr marL="685800" lvl="0" indent="-228600"/>
            <a:r>
              <a:rPr lang="en-US" sz="1500" dirty="0"/>
              <a:t>Does not recognize the call as an opportunity to build a relationship with </a:t>
            </a:r>
            <a:r>
              <a:rPr lang="en-US" sz="1500" dirty="0" smtClean="0"/>
              <a:t>you by asking questions</a:t>
            </a:r>
          </a:p>
          <a:p>
            <a:pPr marL="685800" lvl="0" indent="-228600"/>
            <a:r>
              <a:rPr lang="en-US" sz="1500" dirty="0" smtClean="0"/>
              <a:t>Asks </a:t>
            </a:r>
            <a:r>
              <a:rPr lang="en-US" sz="1500" dirty="0"/>
              <a:t>inappropriate </a:t>
            </a:r>
            <a:r>
              <a:rPr lang="en-US" sz="1500" dirty="0" smtClean="0"/>
              <a:t>questions</a:t>
            </a:r>
            <a:endParaRPr lang="en-US" sz="1500" dirty="0"/>
          </a:p>
          <a:p>
            <a:pPr marL="0" lvl="0" indent="0">
              <a:buNone/>
            </a:pPr>
            <a:endParaRPr lang="en-US" sz="1500" b="1" dirty="0" smtClean="0"/>
          </a:p>
          <a:p>
            <a:pPr marL="0" lvl="0" indent="0">
              <a:buNone/>
            </a:pPr>
            <a:r>
              <a:rPr lang="en-US" sz="1500" b="1" dirty="0" smtClean="0"/>
              <a:t>THEN YOU:</a:t>
            </a:r>
          </a:p>
          <a:p>
            <a:pPr marL="685800" indent="-228600"/>
            <a:r>
              <a:rPr lang="en-US" sz="1500" dirty="0"/>
              <a:t>B</a:t>
            </a:r>
            <a:r>
              <a:rPr lang="en-US" sz="1500" dirty="0" smtClean="0"/>
              <a:t>ecome openly </a:t>
            </a:r>
            <a:r>
              <a:rPr lang="en-US" sz="1500" dirty="0"/>
              <a:t>frustrated or even angry with the </a:t>
            </a:r>
            <a:r>
              <a:rPr lang="en-US" sz="1500" dirty="0" smtClean="0"/>
              <a:t>teacher</a:t>
            </a:r>
          </a:p>
          <a:p>
            <a:pPr marL="0" indent="0">
              <a:buNone/>
            </a:pPr>
            <a:endParaRPr lang="en-US" sz="1500" i="1" dirty="0" smtClean="0"/>
          </a:p>
          <a:p>
            <a:pPr marL="0" indent="0">
              <a:buNone/>
            </a:pPr>
            <a:r>
              <a:rPr lang="en-US" sz="1500" i="1" dirty="0" smtClean="0"/>
              <a:t>NOTE: If </a:t>
            </a:r>
            <a:r>
              <a:rPr lang="en-US" sz="1500" i="1" dirty="0"/>
              <a:t>the call is nearing the end </a:t>
            </a:r>
            <a:r>
              <a:rPr lang="en-US" sz="1500" i="1" dirty="0" smtClean="0"/>
              <a:t>&amp; the </a:t>
            </a:r>
            <a:r>
              <a:rPr lang="en-US" sz="1500" i="1" dirty="0"/>
              <a:t>teacher has not asked any questions, </a:t>
            </a:r>
            <a:r>
              <a:rPr lang="en-US" sz="1500" i="1" dirty="0" smtClean="0"/>
              <a:t> you are now upset.  Your worst fears about this year have been confirmed.  You can ask:</a:t>
            </a:r>
          </a:p>
          <a:p>
            <a:pPr marL="0" indent="0">
              <a:buNone/>
            </a:pPr>
            <a:r>
              <a:rPr lang="en-US" sz="1500" i="1" dirty="0" smtClean="0"/>
              <a:t> “But </a:t>
            </a:r>
            <a:r>
              <a:rPr lang="en-US" sz="1500" i="1" dirty="0"/>
              <a:t>don't you want to know more about my </a:t>
            </a:r>
            <a:r>
              <a:rPr lang="en-US" sz="1500" i="1" dirty="0" smtClean="0"/>
              <a:t>daughter/son?”</a:t>
            </a:r>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24</a:t>
            </a:fld>
            <a:endParaRPr lang="en-US"/>
          </a:p>
        </p:txBody>
      </p:sp>
    </p:spTree>
    <p:extLst>
      <p:ext uri="{BB962C8B-B14F-4D97-AF65-F5344CB8AC3E}">
        <p14:creationId xmlns:p14="http://schemas.microsoft.com/office/powerpoint/2010/main" val="128286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3" name="Content Placeholder 2"/>
          <p:cNvSpPr>
            <a:spLocks noGrp="1"/>
          </p:cNvSpPr>
          <p:nvPr>
            <p:ph idx="1"/>
          </p:nvPr>
        </p:nvSpPr>
        <p:spPr>
          <a:xfrm>
            <a:off x="469232" y="1925053"/>
            <a:ext cx="8101712" cy="4788568"/>
          </a:xfrm>
        </p:spPr>
        <p:txBody>
          <a:bodyPr>
            <a:normAutofit/>
          </a:bodyPr>
          <a:lstStyle/>
          <a:p>
            <a:pPr marL="0" indent="0">
              <a:buNone/>
            </a:pPr>
            <a:r>
              <a:rPr lang="en-US" sz="1500" b="1" dirty="0" smtClean="0"/>
              <a:t>The </a:t>
            </a:r>
            <a:r>
              <a:rPr lang="en-US" sz="1500" b="1" dirty="0"/>
              <a:t>teacher should </a:t>
            </a:r>
            <a:r>
              <a:rPr lang="en-US" sz="1500" b="1" dirty="0" smtClean="0"/>
              <a:t>end the call with a </a:t>
            </a:r>
            <a:r>
              <a:rPr lang="en-US" sz="1500" b="1" dirty="0"/>
              <a:t>plan of </a:t>
            </a:r>
            <a:r>
              <a:rPr lang="en-US" sz="1500" b="1" dirty="0" smtClean="0"/>
              <a:t>action you both agree on.</a:t>
            </a:r>
          </a:p>
          <a:p>
            <a:pPr marL="0" indent="0">
              <a:buNone/>
            </a:pPr>
            <a:endParaRPr lang="en-US" sz="1500" b="1" dirty="0" smtClean="0"/>
          </a:p>
          <a:p>
            <a:pPr marL="0" indent="0">
              <a:buNone/>
            </a:pPr>
            <a:r>
              <a:rPr lang="en-US" sz="1500" b="1" dirty="0" smtClean="0"/>
              <a:t>IF the teacher: </a:t>
            </a:r>
          </a:p>
          <a:p>
            <a:pPr marL="685800" indent="-228600"/>
            <a:r>
              <a:rPr lang="en-US" sz="1500" dirty="0" smtClean="0"/>
              <a:t>Proposes clear </a:t>
            </a:r>
            <a:r>
              <a:rPr lang="en-US" sz="1500" dirty="0"/>
              <a:t>closure to the </a:t>
            </a:r>
            <a:r>
              <a:rPr lang="en-US" sz="1500" dirty="0" smtClean="0"/>
              <a:t>conversation</a:t>
            </a:r>
          </a:p>
          <a:p>
            <a:pPr marL="685800" indent="-228600"/>
            <a:r>
              <a:rPr lang="en-US" sz="1500" dirty="0" smtClean="0"/>
              <a:t>Confirms next steps</a:t>
            </a:r>
            <a:endParaRPr lang="en-US" sz="1500" dirty="0"/>
          </a:p>
          <a:p>
            <a:pPr marL="685800" lvl="0" indent="-228600"/>
            <a:r>
              <a:rPr lang="en-US" sz="1500" dirty="0" smtClean="0"/>
              <a:t>Thanks </a:t>
            </a:r>
            <a:r>
              <a:rPr lang="en-US" sz="1500" dirty="0"/>
              <a:t>you for your time </a:t>
            </a:r>
            <a:r>
              <a:rPr lang="en-US" sz="1500" dirty="0" smtClean="0"/>
              <a:t>&amp; confirms how you can keep in touch </a:t>
            </a:r>
          </a:p>
          <a:p>
            <a:pPr marL="457200" lvl="0" indent="-457200">
              <a:buNone/>
            </a:pPr>
            <a:r>
              <a:rPr lang="en-US" sz="1500" b="1" dirty="0" smtClean="0"/>
              <a:t>THEN YOU:</a:t>
            </a:r>
          </a:p>
          <a:p>
            <a:pPr marL="685800" indent="-228600"/>
            <a:r>
              <a:rPr lang="en-US" sz="1500" dirty="0" smtClean="0"/>
              <a:t>End </a:t>
            </a:r>
            <a:r>
              <a:rPr lang="en-US" sz="1500" dirty="0"/>
              <a:t>on a positive </a:t>
            </a:r>
            <a:r>
              <a:rPr lang="en-US" sz="1500" dirty="0" smtClean="0"/>
              <a:t>note feeling </a:t>
            </a:r>
            <a:r>
              <a:rPr lang="en-US" sz="1500" dirty="0"/>
              <a:t>positive about the </a:t>
            </a:r>
            <a:r>
              <a:rPr lang="en-US" sz="1500" dirty="0" smtClean="0"/>
              <a:t>year</a:t>
            </a:r>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25</a:t>
            </a:fld>
            <a:endParaRPr lang="en-US"/>
          </a:p>
        </p:txBody>
      </p:sp>
    </p:spTree>
    <p:extLst>
      <p:ext uri="{BB962C8B-B14F-4D97-AF65-F5344CB8AC3E}">
        <p14:creationId xmlns:p14="http://schemas.microsoft.com/office/powerpoint/2010/main" val="322358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continued</a:t>
            </a:r>
            <a:endParaRPr lang="en-US" dirty="0"/>
          </a:p>
        </p:txBody>
      </p:sp>
      <p:sp>
        <p:nvSpPr>
          <p:cNvPr id="3" name="Content Placeholder 2"/>
          <p:cNvSpPr>
            <a:spLocks noGrp="1"/>
          </p:cNvSpPr>
          <p:nvPr>
            <p:ph idx="1"/>
          </p:nvPr>
        </p:nvSpPr>
        <p:spPr>
          <a:xfrm>
            <a:off x="469232" y="1925053"/>
            <a:ext cx="8101712" cy="4788568"/>
          </a:xfrm>
        </p:spPr>
        <p:txBody>
          <a:bodyPr>
            <a:normAutofit/>
          </a:bodyPr>
          <a:lstStyle/>
          <a:p>
            <a:pPr marL="0" indent="0">
              <a:buNone/>
            </a:pPr>
            <a:r>
              <a:rPr lang="en-US" sz="1500" b="1" dirty="0" smtClean="0"/>
              <a:t>The </a:t>
            </a:r>
            <a:r>
              <a:rPr lang="en-US" sz="1500" b="1" dirty="0"/>
              <a:t>teacher should </a:t>
            </a:r>
            <a:r>
              <a:rPr lang="en-US" sz="1500" b="1" dirty="0" smtClean="0"/>
              <a:t>end the call with a </a:t>
            </a:r>
            <a:r>
              <a:rPr lang="en-US" sz="1500" b="1" dirty="0"/>
              <a:t>plan of </a:t>
            </a:r>
            <a:r>
              <a:rPr lang="en-US" sz="1500" b="1" dirty="0" smtClean="0"/>
              <a:t>action you both agree on.</a:t>
            </a:r>
          </a:p>
          <a:p>
            <a:pPr marL="0" indent="0">
              <a:buNone/>
            </a:pPr>
            <a:endParaRPr lang="en-US" sz="1500" b="1" dirty="0" smtClean="0"/>
          </a:p>
          <a:p>
            <a:pPr marL="0" indent="0">
              <a:buNone/>
            </a:pPr>
            <a:r>
              <a:rPr lang="en-US" sz="1500" b="1" dirty="0" smtClean="0"/>
              <a:t>IF INSTEAD the teacher:</a:t>
            </a:r>
          </a:p>
          <a:p>
            <a:pPr marL="685800" lvl="0" indent="-228600"/>
            <a:r>
              <a:rPr lang="en-US" sz="1500" dirty="0" smtClean="0"/>
              <a:t>Does </a:t>
            </a:r>
            <a:r>
              <a:rPr lang="en-US" sz="1500" dirty="0"/>
              <a:t>not </a:t>
            </a:r>
            <a:r>
              <a:rPr lang="en-US" sz="1500" dirty="0" smtClean="0"/>
              <a:t>know </a:t>
            </a:r>
            <a:r>
              <a:rPr lang="en-US" sz="1500" dirty="0"/>
              <a:t>how to </a:t>
            </a:r>
            <a:r>
              <a:rPr lang="en-US" sz="1500" dirty="0" smtClean="0"/>
              <a:t>succinctly end the conversation</a:t>
            </a:r>
            <a:endParaRPr lang="en-US" sz="1500" dirty="0"/>
          </a:p>
          <a:p>
            <a:pPr marL="685800" lvl="0" indent="-228600"/>
            <a:r>
              <a:rPr lang="en-US" sz="1500" dirty="0" smtClean="0"/>
              <a:t> </a:t>
            </a:r>
            <a:r>
              <a:rPr lang="en-US" sz="1500" dirty="0"/>
              <a:t>F</a:t>
            </a:r>
            <a:r>
              <a:rPr lang="en-US" sz="1500" dirty="0" smtClean="0"/>
              <a:t>ails </a:t>
            </a:r>
            <a:r>
              <a:rPr lang="en-US" sz="1500" dirty="0"/>
              <a:t>to encourage continued </a:t>
            </a:r>
            <a:r>
              <a:rPr lang="en-US" sz="1500" dirty="0" smtClean="0"/>
              <a:t>communication</a:t>
            </a:r>
          </a:p>
          <a:p>
            <a:pPr marL="0" lvl="0" indent="0">
              <a:buNone/>
            </a:pPr>
            <a:endParaRPr lang="en-US" sz="1500" b="1" dirty="0" smtClean="0"/>
          </a:p>
          <a:p>
            <a:pPr marL="0" lvl="0" indent="0">
              <a:buNone/>
            </a:pPr>
            <a:r>
              <a:rPr lang="en-US" sz="1500" b="1" dirty="0" smtClean="0"/>
              <a:t>THEN YOU:</a:t>
            </a:r>
          </a:p>
          <a:p>
            <a:pPr marL="685800" lvl="0" indent="-228600"/>
            <a:r>
              <a:rPr lang="en-US" sz="1500" dirty="0" smtClean="0"/>
              <a:t>End the conversation abruptly</a:t>
            </a:r>
          </a:p>
          <a:p>
            <a:pPr marL="685800" lvl="0" indent="-228600"/>
            <a:r>
              <a:rPr lang="en-US" sz="1500" dirty="0" smtClean="0"/>
              <a:t> You are worried about this year</a:t>
            </a:r>
          </a:p>
          <a:p>
            <a:pPr marL="0" lvl="0" indent="0">
              <a:buNone/>
            </a:pPr>
            <a:endParaRPr lang="en-US" sz="1500" i="1" dirty="0" smtClean="0"/>
          </a:p>
          <a:p>
            <a:pPr marL="0" lvl="0" indent="0">
              <a:buNone/>
            </a:pPr>
            <a:r>
              <a:rPr lang="en-US" sz="1500" i="1" dirty="0" smtClean="0"/>
              <a:t>NOTE: If the call doesn't seem to be wrapping up, remind the teacher that she caught you on a break and you only have 10 minutes to talk.  </a:t>
            </a:r>
            <a:endParaRPr lang="en-US" sz="1500" dirty="0" smtClean="0"/>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26</a:t>
            </a:fld>
            <a:endParaRPr lang="en-US"/>
          </a:p>
        </p:txBody>
      </p:sp>
    </p:spTree>
    <p:extLst>
      <p:ext uri="{BB962C8B-B14F-4D97-AF65-F5344CB8AC3E}">
        <p14:creationId xmlns:p14="http://schemas.microsoft.com/office/powerpoint/2010/main" val="3937136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Empathy </a:t>
            </a:r>
            <a:r>
              <a:rPr lang="en-US" dirty="0" smtClean="0"/>
              <a:t>&amp; Positive Expectations</a:t>
            </a:r>
            <a:endParaRPr lang="en-US" dirty="0"/>
          </a:p>
        </p:txBody>
      </p:sp>
      <p:sp>
        <p:nvSpPr>
          <p:cNvPr id="3" name="Content Placeholder 2"/>
          <p:cNvSpPr>
            <a:spLocks noGrp="1"/>
          </p:cNvSpPr>
          <p:nvPr>
            <p:ph idx="1"/>
          </p:nvPr>
        </p:nvSpPr>
        <p:spPr>
          <a:xfrm>
            <a:off x="409075" y="1864895"/>
            <a:ext cx="8161870" cy="4836694"/>
          </a:xfrm>
        </p:spPr>
        <p:txBody>
          <a:bodyPr>
            <a:normAutofit fontScale="92500" lnSpcReduction="10000"/>
          </a:bodyPr>
          <a:lstStyle/>
          <a:p>
            <a:pPr marL="0" indent="0">
              <a:buNone/>
            </a:pPr>
            <a:endParaRPr lang="en-US" sz="1500" b="1" dirty="0" smtClean="0"/>
          </a:p>
          <a:p>
            <a:pPr marL="0" indent="0">
              <a:buNone/>
            </a:pPr>
            <a:r>
              <a:rPr lang="en-US" sz="1500" b="1" dirty="0" smtClean="0"/>
              <a:t>IF the teacher:</a:t>
            </a:r>
          </a:p>
          <a:p>
            <a:pPr marL="685800" indent="-228600"/>
            <a:r>
              <a:rPr lang="en-US" sz="1500" dirty="0" smtClean="0"/>
              <a:t>Uses partnership </a:t>
            </a:r>
            <a:r>
              <a:rPr lang="en-US" sz="1500" dirty="0"/>
              <a:t>oriented words like  “we”, “us” and “</a:t>
            </a:r>
            <a:r>
              <a:rPr lang="en-US" sz="1500" dirty="0" smtClean="0"/>
              <a:t>our”</a:t>
            </a:r>
          </a:p>
          <a:p>
            <a:pPr marL="0" indent="0">
              <a:buNone/>
            </a:pPr>
            <a:endParaRPr lang="en-US" sz="1500" b="1" dirty="0" smtClean="0"/>
          </a:p>
          <a:p>
            <a:pPr marL="0" indent="0">
              <a:buNone/>
            </a:pPr>
            <a:r>
              <a:rPr lang="en-US" sz="1500" b="1" dirty="0" smtClean="0"/>
              <a:t>THEN YOU:</a:t>
            </a:r>
          </a:p>
          <a:p>
            <a:pPr marL="746125" indent="-304800"/>
            <a:r>
              <a:rPr lang="en-US" sz="1500" dirty="0" smtClean="0"/>
              <a:t>Want to share more and partner </a:t>
            </a:r>
            <a:r>
              <a:rPr lang="en-US" sz="1500" dirty="0"/>
              <a:t>with the </a:t>
            </a:r>
            <a:r>
              <a:rPr lang="en-US" sz="1500" dirty="0" smtClean="0"/>
              <a:t>teacher</a:t>
            </a:r>
          </a:p>
          <a:p>
            <a:pPr marL="746125" indent="-304800"/>
            <a:r>
              <a:rPr lang="en-US" sz="1500" dirty="0" smtClean="0"/>
              <a:t>You are open to her ideas and want to work as a team</a:t>
            </a:r>
          </a:p>
          <a:p>
            <a:pPr marL="746125" indent="-304800"/>
            <a:r>
              <a:rPr lang="en-US" sz="1500" dirty="0" smtClean="0"/>
              <a:t>You are not defensive</a:t>
            </a:r>
          </a:p>
          <a:p>
            <a:pPr marL="0" indent="0">
              <a:buNone/>
            </a:pPr>
            <a:endParaRPr lang="en-US" sz="1500" b="1" dirty="0" smtClean="0"/>
          </a:p>
          <a:p>
            <a:pPr marL="0" indent="0">
              <a:buNone/>
            </a:pPr>
            <a:r>
              <a:rPr lang="en-US" sz="1500" b="1" dirty="0" smtClean="0"/>
              <a:t>IF INSTEAD the teacher:</a:t>
            </a:r>
          </a:p>
          <a:p>
            <a:pPr marL="685800" indent="-228600"/>
            <a:r>
              <a:rPr lang="en-US" sz="1500" dirty="0" smtClean="0"/>
              <a:t>Uses judgmental language like “you should” or “you must”</a:t>
            </a:r>
            <a:endParaRPr lang="en-US" sz="1500" dirty="0"/>
          </a:p>
          <a:p>
            <a:pPr marL="0" indent="0">
              <a:buNone/>
            </a:pPr>
            <a:endParaRPr lang="en-US" sz="1500" b="1" dirty="0" smtClean="0"/>
          </a:p>
          <a:p>
            <a:pPr marL="0" indent="0">
              <a:buNone/>
            </a:pPr>
            <a:r>
              <a:rPr lang="en-US" sz="1500" b="1" dirty="0" smtClean="0"/>
              <a:t>THEN YOU:</a:t>
            </a:r>
          </a:p>
          <a:p>
            <a:pPr marL="685800" indent="-228600"/>
            <a:r>
              <a:rPr lang="en-US" sz="1500" dirty="0"/>
              <a:t> G</a:t>
            </a:r>
            <a:r>
              <a:rPr lang="en-US" sz="1500" dirty="0" smtClean="0"/>
              <a:t>et defensive </a:t>
            </a:r>
            <a:r>
              <a:rPr lang="en-US" sz="1500" dirty="0"/>
              <a:t>and </a:t>
            </a:r>
            <a:r>
              <a:rPr lang="en-US" sz="1500" dirty="0" smtClean="0"/>
              <a:t>share less </a:t>
            </a:r>
          </a:p>
          <a:p>
            <a:pPr marL="685800" indent="-228600"/>
            <a:r>
              <a:rPr lang="en-US" sz="1500" dirty="0" smtClean="0"/>
              <a:t>You </a:t>
            </a:r>
            <a:r>
              <a:rPr lang="en-US" sz="1500" dirty="0"/>
              <a:t>think </a:t>
            </a:r>
            <a:r>
              <a:rPr lang="en-US" sz="1500" dirty="0" smtClean="0"/>
              <a:t>your child needs </a:t>
            </a:r>
            <a:r>
              <a:rPr lang="en-US" sz="1500" dirty="0"/>
              <a:t>a better </a:t>
            </a:r>
            <a:r>
              <a:rPr lang="en-US" sz="1500" dirty="0" smtClean="0"/>
              <a:t>teacher</a:t>
            </a:r>
            <a:endParaRPr lang="en-US" sz="1500"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27</a:t>
            </a:fld>
            <a:endParaRPr lang="en-US"/>
          </a:p>
        </p:txBody>
      </p:sp>
    </p:spTree>
    <p:extLst>
      <p:ext uri="{BB962C8B-B14F-4D97-AF65-F5344CB8AC3E}">
        <p14:creationId xmlns:p14="http://schemas.microsoft.com/office/powerpoint/2010/main" val="3246013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Phone call scenarios</a:t>
            </a:r>
            <a:endParaRPr lang="en-US" dirty="0"/>
          </a:p>
        </p:txBody>
      </p:sp>
      <p:sp>
        <p:nvSpPr>
          <p:cNvPr id="5" name="Text Placeholder 4"/>
          <p:cNvSpPr>
            <a:spLocks noGrp="1"/>
          </p:cNvSpPr>
          <p:nvPr>
            <p:ph type="body" idx="1"/>
          </p:nvPr>
        </p:nvSpPr>
        <p:spPr/>
        <p:txBody>
          <a:bodyPr/>
          <a:lstStyle/>
          <a:p>
            <a:r>
              <a:rPr lang="en-US" dirty="0" smtClean="0"/>
              <a:t>Round one (pre-modules)</a:t>
            </a:r>
            <a:endParaRPr lang="en-US" dirty="0"/>
          </a:p>
        </p:txBody>
      </p:sp>
      <p:sp>
        <p:nvSpPr>
          <p:cNvPr id="2" name="Slide Number Placeholder 1"/>
          <p:cNvSpPr>
            <a:spLocks noGrp="1"/>
          </p:cNvSpPr>
          <p:nvPr>
            <p:ph type="sldNum" sz="quarter" idx="12"/>
          </p:nvPr>
        </p:nvSpPr>
        <p:spPr/>
        <p:txBody>
          <a:bodyPr/>
          <a:lstStyle/>
          <a:p>
            <a:fld id="{4AEBB459-E674-4D12-83E5-638ECE36B1A8}" type="slidenum">
              <a:rPr lang="en-US" smtClean="0"/>
              <a:t>28</a:t>
            </a:fld>
            <a:endParaRPr lang="en-US"/>
          </a:p>
        </p:txBody>
      </p:sp>
    </p:spTree>
    <p:extLst>
      <p:ext uri="{BB962C8B-B14F-4D97-AF65-F5344CB8AC3E}">
        <p14:creationId xmlns:p14="http://schemas.microsoft.com/office/powerpoint/2010/main" val="3199636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news scenario </a:t>
            </a:r>
            <a:r>
              <a:rPr lang="en-US" dirty="0" smtClean="0"/>
              <a:t>#1:  Anthony Jones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 are the father of middle schooler, Mary Jones.</a:t>
            </a:r>
          </a:p>
          <a:p>
            <a:r>
              <a:rPr lang="en-US" dirty="0" smtClean="0"/>
              <a:t>Mary is very involved in school activities.  She plays soccer, has a part in the school play, is on student council, writes for the school paper and babysits to make extra money.  </a:t>
            </a:r>
          </a:p>
          <a:p>
            <a:r>
              <a:rPr lang="en-US" dirty="0" smtClean="0"/>
              <a:t>When she started middle school, you talked to her about your expectation that school work always come first.  You also told her that if her grades slip at all she must drop an activity—no questions asked.</a:t>
            </a:r>
          </a:p>
          <a:p>
            <a:r>
              <a:rPr lang="en-US" dirty="0"/>
              <a:t>When you talk to her about her schedule, she says she loves all of her activities and does not want to cut back! </a:t>
            </a:r>
          </a:p>
          <a:p>
            <a:r>
              <a:rPr lang="en-US" dirty="0" smtClean="0"/>
              <a:t>You have noticed recently that she has been less likely to volunteer information about her day and more likely to “snap” at you when you ask questions about school.  You just thought it was a normal part of adolescence and decided to give her a little space; after all she is a good kid.  </a:t>
            </a:r>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29</a:t>
            </a:fld>
            <a:endParaRPr lang="en-US"/>
          </a:p>
        </p:txBody>
      </p:sp>
    </p:spTree>
    <p:extLst>
      <p:ext uri="{BB962C8B-B14F-4D97-AF65-F5344CB8AC3E}">
        <p14:creationId xmlns:p14="http://schemas.microsoft.com/office/powerpoint/2010/main" val="209416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532015" y="643274"/>
            <a:ext cx="7281949" cy="1077218"/>
          </a:xfrm>
          <a:prstGeom prst="rect">
            <a:avLst/>
          </a:prstGeom>
          <a:noFill/>
        </p:spPr>
        <p:txBody>
          <a:bodyPr wrap="square" rtlCol="0">
            <a:spAutoFit/>
          </a:bodyPr>
          <a:lstStyle/>
          <a:p>
            <a:r>
              <a:rPr lang="en-US" sz="3200" dirty="0" smtClean="0">
                <a:latin typeface="Century Gothic" panose="020B0502020202020204" pitchFamily="34" charset="0"/>
              </a:rPr>
              <a:t>Family engagement matters to both teachers and students</a:t>
            </a:r>
            <a:endParaRPr lang="en-US" sz="3200" dirty="0">
              <a:latin typeface="Century Gothic" panose="020B0502020202020204" pitchFamily="34" charset="0"/>
            </a:endParaRPr>
          </a:p>
        </p:txBody>
      </p:sp>
      <p:sp>
        <p:nvSpPr>
          <p:cNvPr id="5" name="TextBox 4"/>
          <p:cNvSpPr txBox="1"/>
          <p:nvPr/>
        </p:nvSpPr>
        <p:spPr>
          <a:xfrm>
            <a:off x="2926080" y="3956481"/>
            <a:ext cx="5868785" cy="1569660"/>
          </a:xfrm>
          <a:prstGeom prst="rect">
            <a:avLst/>
          </a:prstGeom>
          <a:noFill/>
        </p:spPr>
        <p:txBody>
          <a:bodyPr wrap="square" rtlCol="0">
            <a:spAutoFit/>
          </a:bodyPr>
          <a:lstStyle/>
          <a:p>
            <a:r>
              <a:rPr lang="en-US" sz="2400" dirty="0">
                <a:solidFill>
                  <a:srgbClr val="047E58"/>
                </a:solidFill>
                <a:latin typeface="Century Gothic" panose="020B0502020202020204" pitchFamily="34" charset="0"/>
              </a:rPr>
              <a:t>76% of </a:t>
            </a:r>
            <a:r>
              <a:rPr lang="en-US" sz="2400" i="1" dirty="0">
                <a:solidFill>
                  <a:srgbClr val="047E58"/>
                </a:solidFill>
                <a:latin typeface="Century Gothic" panose="020B0502020202020204" pitchFamily="34" charset="0"/>
              </a:rPr>
              <a:t>students</a:t>
            </a:r>
            <a:r>
              <a:rPr lang="en-US" sz="2400" dirty="0">
                <a:solidFill>
                  <a:srgbClr val="047E58"/>
                </a:solidFill>
                <a:latin typeface="Century Gothic" panose="020B0502020202020204" pitchFamily="34" charset="0"/>
              </a:rPr>
              <a:t> who said </a:t>
            </a:r>
            <a:r>
              <a:rPr lang="en-US" sz="2400" dirty="0" smtClean="0">
                <a:solidFill>
                  <a:srgbClr val="047E58"/>
                </a:solidFill>
                <a:latin typeface="Century Gothic" panose="020B0502020202020204" pitchFamily="34" charset="0"/>
              </a:rPr>
              <a:t>a </a:t>
            </a:r>
            <a:r>
              <a:rPr lang="en-US" sz="2400" dirty="0">
                <a:solidFill>
                  <a:srgbClr val="047E58"/>
                </a:solidFill>
                <a:latin typeface="Century Gothic" panose="020B0502020202020204" pitchFamily="34" charset="0"/>
              </a:rPr>
              <a:t>K-5 teacher </a:t>
            </a:r>
            <a:r>
              <a:rPr lang="en-US" sz="2400" dirty="0" smtClean="0">
                <a:solidFill>
                  <a:srgbClr val="047E58"/>
                </a:solidFill>
                <a:latin typeface="Century Gothic" panose="020B0502020202020204" pitchFamily="34" charset="0"/>
              </a:rPr>
              <a:t>made </a:t>
            </a:r>
            <a:r>
              <a:rPr lang="en-US" sz="2400" dirty="0">
                <a:solidFill>
                  <a:srgbClr val="047E58"/>
                </a:solidFill>
                <a:latin typeface="Century Gothic" panose="020B0502020202020204" pitchFamily="34" charset="0"/>
              </a:rPr>
              <a:t>a difference in their </a:t>
            </a:r>
            <a:r>
              <a:rPr lang="en-US" sz="2400" dirty="0" smtClean="0">
                <a:solidFill>
                  <a:srgbClr val="047E58"/>
                </a:solidFill>
                <a:latin typeface="Century Gothic" panose="020B0502020202020204" pitchFamily="34" charset="0"/>
              </a:rPr>
              <a:t>life said </a:t>
            </a:r>
            <a:r>
              <a:rPr lang="en-US" sz="2400" dirty="0">
                <a:solidFill>
                  <a:srgbClr val="047E58"/>
                </a:solidFill>
                <a:latin typeface="Century Gothic" panose="020B0502020202020204" pitchFamily="34" charset="0"/>
              </a:rPr>
              <a:t>this teacher knew about their life </a:t>
            </a:r>
            <a:r>
              <a:rPr lang="en-US" sz="2400" u="sng" dirty="0">
                <a:solidFill>
                  <a:srgbClr val="047E58"/>
                </a:solidFill>
                <a:latin typeface="Century Gothic" panose="020B0502020202020204" pitchFamily="34" charset="0"/>
              </a:rPr>
              <a:t>outside</a:t>
            </a:r>
            <a:r>
              <a:rPr lang="en-US" sz="2400" dirty="0">
                <a:solidFill>
                  <a:srgbClr val="047E58"/>
                </a:solidFill>
                <a:latin typeface="Century Gothic" panose="020B0502020202020204" pitchFamily="34" charset="0"/>
              </a:rPr>
              <a:t> </a:t>
            </a:r>
            <a:r>
              <a:rPr lang="en-US" sz="2400" u="sng" dirty="0">
                <a:solidFill>
                  <a:srgbClr val="047E58"/>
                </a:solidFill>
                <a:latin typeface="Century Gothic" panose="020B0502020202020204" pitchFamily="34" charset="0"/>
              </a:rPr>
              <a:t>of</a:t>
            </a:r>
            <a:r>
              <a:rPr lang="en-US" sz="2400" dirty="0">
                <a:solidFill>
                  <a:srgbClr val="047E58"/>
                </a:solidFill>
                <a:latin typeface="Century Gothic" panose="020B0502020202020204" pitchFamily="34" charset="0"/>
              </a:rPr>
              <a:t> </a:t>
            </a:r>
            <a:r>
              <a:rPr lang="en-US" sz="2400" u="sng" dirty="0" smtClean="0">
                <a:solidFill>
                  <a:srgbClr val="047E58"/>
                </a:solidFill>
                <a:latin typeface="Century Gothic" panose="020B0502020202020204" pitchFamily="34" charset="0"/>
              </a:rPr>
              <a:t>school</a:t>
            </a:r>
            <a:endParaRPr lang="en-US" sz="2400" u="sng" dirty="0">
              <a:solidFill>
                <a:srgbClr val="047E58"/>
              </a:solidFill>
              <a:latin typeface="Century Gothic" panose="020B0502020202020204" pitchFamily="34" charset="0"/>
            </a:endParaRPr>
          </a:p>
        </p:txBody>
      </p:sp>
      <p:sp>
        <p:nvSpPr>
          <p:cNvPr id="6" name="TextBox 5"/>
          <p:cNvSpPr txBox="1"/>
          <p:nvPr/>
        </p:nvSpPr>
        <p:spPr>
          <a:xfrm>
            <a:off x="980902" y="2238322"/>
            <a:ext cx="5868785" cy="1200329"/>
          </a:xfrm>
          <a:prstGeom prst="rect">
            <a:avLst/>
          </a:prstGeom>
          <a:noFill/>
        </p:spPr>
        <p:txBody>
          <a:bodyPr wrap="square" rtlCol="0">
            <a:spAutoFit/>
          </a:bodyPr>
          <a:lstStyle/>
          <a:p>
            <a:r>
              <a:rPr lang="en-US" sz="2400" dirty="0" smtClean="0">
                <a:solidFill>
                  <a:srgbClr val="00B0F0"/>
                </a:solidFill>
                <a:latin typeface="Century Gothic" panose="020B0502020202020204" pitchFamily="34" charset="0"/>
              </a:rPr>
              <a:t>98% of </a:t>
            </a:r>
            <a:r>
              <a:rPr lang="en-US" sz="2400" i="1" dirty="0" smtClean="0">
                <a:solidFill>
                  <a:srgbClr val="00B0F0"/>
                </a:solidFill>
                <a:latin typeface="Century Gothic" panose="020B0502020202020204" pitchFamily="34" charset="0"/>
              </a:rPr>
              <a:t>teachers</a:t>
            </a:r>
            <a:r>
              <a:rPr lang="en-US" sz="2400" dirty="0" smtClean="0">
                <a:solidFill>
                  <a:srgbClr val="00B0F0"/>
                </a:solidFill>
                <a:latin typeface="Century Gothic" panose="020B0502020202020204" pitchFamily="34" charset="0"/>
              </a:rPr>
              <a:t> said they believed teachers need to be able to work well with parents</a:t>
            </a:r>
            <a:endParaRPr lang="en-US" sz="2400" dirty="0">
              <a:solidFill>
                <a:srgbClr val="00B0F0"/>
              </a:solidFill>
              <a:latin typeface="Century Gothic" panose="020B0502020202020204" pitchFamily="34" charset="0"/>
            </a:endParaRPr>
          </a:p>
        </p:txBody>
      </p:sp>
      <p:sp>
        <p:nvSpPr>
          <p:cNvPr id="2" name="Slide Number Placeholder 1"/>
          <p:cNvSpPr>
            <a:spLocks noGrp="1"/>
          </p:cNvSpPr>
          <p:nvPr>
            <p:ph type="sldNum" sz="quarter" idx="12"/>
          </p:nvPr>
        </p:nvSpPr>
        <p:spPr/>
        <p:txBody>
          <a:bodyPr/>
          <a:lstStyle/>
          <a:p>
            <a:fld id="{4AEBB459-E674-4D12-83E5-638ECE36B1A8}" type="slidenum">
              <a:rPr lang="en-US" smtClean="0"/>
              <a:t>3</a:t>
            </a:fld>
            <a:endParaRPr lang="en-US"/>
          </a:p>
        </p:txBody>
      </p:sp>
    </p:spTree>
    <p:extLst>
      <p:ext uri="{BB962C8B-B14F-4D97-AF65-F5344CB8AC3E}">
        <p14:creationId xmlns:p14="http://schemas.microsoft.com/office/powerpoint/2010/main" val="349620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about </a:t>
            </a:r>
            <a:r>
              <a:rPr lang="en-US" dirty="0" err="1" smtClean="0"/>
              <a:t>mr.</a:t>
            </a:r>
            <a:r>
              <a:rPr lang="en-US" dirty="0" smtClean="0"/>
              <a:t> </a:t>
            </a:r>
            <a:r>
              <a:rPr lang="en-US" dirty="0"/>
              <a:t> </a:t>
            </a:r>
            <a:r>
              <a:rPr lang="en-US" dirty="0" smtClean="0"/>
              <a:t>jones</a:t>
            </a:r>
            <a:endParaRPr lang="en-US" dirty="0"/>
          </a:p>
        </p:txBody>
      </p:sp>
      <p:sp>
        <p:nvSpPr>
          <p:cNvPr id="3" name="Content Placeholder 2"/>
          <p:cNvSpPr>
            <a:spLocks noGrp="1"/>
          </p:cNvSpPr>
          <p:nvPr>
            <p:ph idx="1"/>
          </p:nvPr>
        </p:nvSpPr>
        <p:spPr/>
        <p:txBody>
          <a:bodyPr/>
          <a:lstStyle/>
          <a:p>
            <a:r>
              <a:rPr lang="en-US" dirty="0" smtClean="0">
                <a:solidFill>
                  <a:schemeClr val="tx1"/>
                </a:solidFill>
              </a:rPr>
              <a:t>If the teacher does a good job forming a relationship, you can ask for guidance helping Mary balance her schedule.</a:t>
            </a:r>
          </a:p>
          <a:p>
            <a:r>
              <a:rPr lang="en-US" dirty="0">
                <a:solidFill>
                  <a:schemeClr val="tx1"/>
                </a:solidFill>
              </a:rPr>
              <a:t>Y</a:t>
            </a:r>
            <a:r>
              <a:rPr lang="en-US" dirty="0" smtClean="0">
                <a:solidFill>
                  <a:schemeClr val="tx1"/>
                </a:solidFill>
              </a:rPr>
              <a:t>ou realize Mary may have been withholding because you put too much pressure on her.  You want to help her succeed at her school work, enjoy her activities and not burn out.  After all she is 12!</a:t>
            </a:r>
          </a:p>
        </p:txBody>
      </p:sp>
      <p:sp>
        <p:nvSpPr>
          <p:cNvPr id="4" name="Slide Number Placeholder 3"/>
          <p:cNvSpPr>
            <a:spLocks noGrp="1"/>
          </p:cNvSpPr>
          <p:nvPr>
            <p:ph type="sldNum" sz="quarter" idx="12"/>
          </p:nvPr>
        </p:nvSpPr>
        <p:spPr/>
        <p:txBody>
          <a:bodyPr/>
          <a:lstStyle/>
          <a:p>
            <a:fld id="{4AEBB459-E674-4D12-83E5-638ECE36B1A8}" type="slidenum">
              <a:rPr lang="en-US" smtClean="0"/>
              <a:t>30</a:t>
            </a:fld>
            <a:endParaRPr lang="en-US"/>
          </a:p>
        </p:txBody>
      </p:sp>
    </p:spTree>
    <p:extLst>
      <p:ext uri="{BB962C8B-B14F-4D97-AF65-F5344CB8AC3E}">
        <p14:creationId xmlns:p14="http://schemas.microsoft.com/office/powerpoint/2010/main" val="297601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news scenario #1: Marta Perez </a:t>
            </a:r>
            <a:endParaRPr lang="en-US" dirty="0"/>
          </a:p>
        </p:txBody>
      </p:sp>
      <p:sp>
        <p:nvSpPr>
          <p:cNvPr id="3" name="Content Placeholder 2"/>
          <p:cNvSpPr>
            <a:spLocks noGrp="1"/>
          </p:cNvSpPr>
          <p:nvPr>
            <p:ph idx="1"/>
          </p:nvPr>
        </p:nvSpPr>
        <p:spPr/>
        <p:txBody>
          <a:bodyPr>
            <a:normAutofit/>
          </a:bodyPr>
          <a:lstStyle/>
          <a:p>
            <a:r>
              <a:rPr lang="en-US" dirty="0" smtClean="0"/>
              <a:t>You are the mother of 5</a:t>
            </a:r>
            <a:r>
              <a:rPr lang="en-US" baseline="30000" dirty="0" smtClean="0"/>
              <a:t>th</a:t>
            </a:r>
            <a:r>
              <a:rPr lang="en-US" dirty="0" smtClean="0"/>
              <a:t> grader Pamela Perez.</a:t>
            </a:r>
          </a:p>
          <a:p>
            <a:r>
              <a:rPr lang="en-US" dirty="0" smtClean="0"/>
              <a:t>Pam excels academically but you know she sometimes gets bored and can then become a bit disruptive.</a:t>
            </a:r>
          </a:p>
          <a:p>
            <a:r>
              <a:rPr lang="en-US" dirty="0" smtClean="0"/>
              <a:t>You have tried repeatedly to try to talk to the school about this situation, but you always end up frustrated: They just want to focus on her “behavior problems” while you want to focus on finding a better academic fit for your child.  </a:t>
            </a:r>
          </a:p>
          <a:p>
            <a:r>
              <a:rPr lang="en-US" dirty="0" smtClean="0"/>
              <a:t>You won’t give up though.  You know Pam needs a more challenging environment.  </a:t>
            </a:r>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31</a:t>
            </a:fld>
            <a:endParaRPr lang="en-US"/>
          </a:p>
        </p:txBody>
      </p:sp>
    </p:spTree>
    <p:extLst>
      <p:ext uri="{BB962C8B-B14F-4D97-AF65-F5344CB8AC3E}">
        <p14:creationId xmlns:p14="http://schemas.microsoft.com/office/powerpoint/2010/main" val="3708955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 about </a:t>
            </a:r>
            <a:r>
              <a:rPr lang="en-US" dirty="0" smtClean="0"/>
              <a:t>Ms. Perez</a:t>
            </a:r>
            <a:endParaRPr lang="en-US" dirty="0"/>
          </a:p>
        </p:txBody>
      </p:sp>
      <p:sp>
        <p:nvSpPr>
          <p:cNvPr id="3" name="Content Placeholder 2"/>
          <p:cNvSpPr>
            <a:spLocks noGrp="1"/>
          </p:cNvSpPr>
          <p:nvPr>
            <p:ph idx="1"/>
          </p:nvPr>
        </p:nvSpPr>
        <p:spPr>
          <a:xfrm>
            <a:off x="537525" y="2191909"/>
            <a:ext cx="7989752" cy="4473586"/>
          </a:xfrm>
        </p:spPr>
        <p:txBody>
          <a:bodyPr>
            <a:normAutofit fontScale="92500" lnSpcReduction="10000"/>
          </a:bodyPr>
          <a:lstStyle/>
          <a:p>
            <a:r>
              <a:rPr lang="en-US" sz="2100" dirty="0"/>
              <a:t>You are </a:t>
            </a:r>
            <a:r>
              <a:rPr lang="en-US" sz="2100" dirty="0" smtClean="0"/>
              <a:t>divorced </a:t>
            </a:r>
            <a:r>
              <a:rPr lang="en-US" sz="2100" dirty="0" smtClean="0"/>
              <a:t>from Pam’s father.  </a:t>
            </a:r>
            <a:r>
              <a:rPr lang="en-US" sz="2100" dirty="0"/>
              <a:t>You and your husband are both remarried</a:t>
            </a:r>
            <a:r>
              <a:rPr lang="en-US" sz="2100" dirty="0" smtClean="0"/>
              <a:t>.  Everyone gets along. </a:t>
            </a:r>
          </a:p>
          <a:p>
            <a:r>
              <a:rPr lang="en-US" sz="2100" dirty="0" smtClean="0"/>
              <a:t>You </a:t>
            </a:r>
            <a:r>
              <a:rPr lang="en-US" sz="2100" dirty="0"/>
              <a:t>love </a:t>
            </a:r>
            <a:r>
              <a:rPr lang="en-US" sz="2100" dirty="0" smtClean="0"/>
              <a:t>animals </a:t>
            </a:r>
            <a:r>
              <a:rPr lang="en-US" sz="2100" dirty="0"/>
              <a:t>and you and your </a:t>
            </a:r>
            <a:r>
              <a:rPr lang="en-US" sz="2100" dirty="0" smtClean="0"/>
              <a:t>second husband </a:t>
            </a:r>
            <a:r>
              <a:rPr lang="en-US" sz="2100" dirty="0"/>
              <a:t>run a local animal grooming business.  </a:t>
            </a:r>
            <a:endParaRPr lang="en-US" sz="2100" dirty="0" smtClean="0"/>
          </a:p>
          <a:p>
            <a:r>
              <a:rPr lang="en-US" sz="2100" dirty="0" smtClean="0"/>
              <a:t>You </a:t>
            </a:r>
            <a:r>
              <a:rPr lang="en-US" sz="2100" dirty="0"/>
              <a:t>had hoped to be a veterinarian. </a:t>
            </a:r>
            <a:r>
              <a:rPr lang="en-US" sz="2100" dirty="0" smtClean="0"/>
              <a:t> But </a:t>
            </a:r>
            <a:r>
              <a:rPr lang="en-US" sz="2100" dirty="0"/>
              <a:t>you went to a “lousy” high school </a:t>
            </a:r>
            <a:r>
              <a:rPr lang="en-US" sz="2100" dirty="0" smtClean="0"/>
              <a:t>that didn’t </a:t>
            </a:r>
            <a:r>
              <a:rPr lang="en-US" sz="2100" dirty="0"/>
              <a:t>have the </a:t>
            </a:r>
            <a:r>
              <a:rPr lang="en-US" sz="2100" dirty="0" smtClean="0"/>
              <a:t>challenging academics you needed. </a:t>
            </a:r>
          </a:p>
          <a:p>
            <a:r>
              <a:rPr lang="en-US" sz="2100" dirty="0" smtClean="0"/>
              <a:t>You </a:t>
            </a:r>
            <a:r>
              <a:rPr lang="en-US" sz="2100" dirty="0"/>
              <a:t>won’t let the </a:t>
            </a:r>
            <a:r>
              <a:rPr lang="en-US" sz="2100" dirty="0" smtClean="0"/>
              <a:t>same thing </a:t>
            </a:r>
            <a:r>
              <a:rPr lang="en-US" sz="2100" dirty="0"/>
              <a:t>happen to Pam.  </a:t>
            </a:r>
            <a:r>
              <a:rPr lang="en-US" sz="2100" dirty="0" smtClean="0"/>
              <a:t>You are </a:t>
            </a:r>
            <a:r>
              <a:rPr lang="en-US" sz="2100" dirty="0" smtClean="0"/>
              <a:t>determined </a:t>
            </a:r>
            <a:r>
              <a:rPr lang="en-US" sz="2100" dirty="0" smtClean="0"/>
              <a:t>she have the challenging environment she needs to succeed.</a:t>
            </a:r>
            <a:endParaRPr lang="en-US" sz="2100" dirty="0"/>
          </a:p>
          <a:p>
            <a:endParaRPr lang="en-US" sz="2100" dirty="0" smtClean="0"/>
          </a:p>
          <a:p>
            <a:pPr marL="0" indent="0">
              <a:buNone/>
            </a:pPr>
            <a:r>
              <a:rPr lang="en-US" sz="2100" i="1" dirty="0" smtClean="0"/>
              <a:t>NOTE: </a:t>
            </a:r>
            <a:r>
              <a:rPr lang="en-US" sz="2100" i="1" dirty="0">
                <a:solidFill>
                  <a:schemeClr val="tx1"/>
                </a:solidFill>
              </a:rPr>
              <a:t>If the teacher asks </a:t>
            </a:r>
            <a:r>
              <a:rPr lang="en-US" sz="2100" i="1" dirty="0" smtClean="0">
                <a:solidFill>
                  <a:schemeClr val="tx1"/>
                </a:solidFill>
              </a:rPr>
              <a:t>you open-ended </a:t>
            </a:r>
            <a:r>
              <a:rPr lang="en-US" sz="2100" i="1" dirty="0">
                <a:solidFill>
                  <a:schemeClr val="tx1"/>
                </a:solidFill>
              </a:rPr>
              <a:t>questions and builds a relationship, </a:t>
            </a:r>
            <a:r>
              <a:rPr lang="en-US" sz="2100" i="1" dirty="0" smtClean="0">
                <a:solidFill>
                  <a:schemeClr val="tx1"/>
                </a:solidFill>
              </a:rPr>
              <a:t>you should </a:t>
            </a:r>
            <a:r>
              <a:rPr lang="en-US" sz="2100" i="1" dirty="0">
                <a:solidFill>
                  <a:schemeClr val="tx1"/>
                </a:solidFill>
              </a:rPr>
              <a:t>reveal why </a:t>
            </a:r>
            <a:r>
              <a:rPr lang="en-US" sz="2100" i="1" dirty="0" smtClean="0">
                <a:solidFill>
                  <a:schemeClr val="tx1"/>
                </a:solidFill>
              </a:rPr>
              <a:t>you are wary </a:t>
            </a:r>
            <a:r>
              <a:rPr lang="en-US" sz="2100" i="1" dirty="0">
                <a:solidFill>
                  <a:schemeClr val="tx1"/>
                </a:solidFill>
              </a:rPr>
              <a:t>of the school and </a:t>
            </a:r>
            <a:r>
              <a:rPr lang="en-US" sz="2100" i="1" dirty="0" smtClean="0">
                <a:solidFill>
                  <a:schemeClr val="tx1"/>
                </a:solidFill>
              </a:rPr>
              <a:t>your reasons </a:t>
            </a:r>
            <a:r>
              <a:rPr lang="en-US" sz="2100" i="1" dirty="0">
                <a:solidFill>
                  <a:schemeClr val="tx1"/>
                </a:solidFill>
              </a:rPr>
              <a:t>for </a:t>
            </a:r>
            <a:r>
              <a:rPr lang="en-US" sz="2100" i="1" dirty="0" smtClean="0">
                <a:solidFill>
                  <a:schemeClr val="tx1"/>
                </a:solidFill>
              </a:rPr>
              <a:t>your frustration, But </a:t>
            </a:r>
            <a:r>
              <a:rPr lang="en-US" sz="2100" i="1" dirty="0">
                <a:solidFill>
                  <a:schemeClr val="tx1"/>
                </a:solidFill>
              </a:rPr>
              <a:t>if the teacher </a:t>
            </a:r>
            <a:r>
              <a:rPr lang="en-US" sz="2100" i="1" dirty="0" smtClean="0">
                <a:solidFill>
                  <a:schemeClr val="tx1"/>
                </a:solidFill>
              </a:rPr>
              <a:t>only </a:t>
            </a:r>
            <a:r>
              <a:rPr lang="en-US" sz="2100" i="1" dirty="0">
                <a:solidFill>
                  <a:schemeClr val="tx1"/>
                </a:solidFill>
              </a:rPr>
              <a:t>focuses on delivering information </a:t>
            </a:r>
            <a:r>
              <a:rPr lang="en-US" sz="2100" i="1" dirty="0" smtClean="0">
                <a:solidFill>
                  <a:schemeClr val="tx1"/>
                </a:solidFill>
              </a:rPr>
              <a:t>(the current detention), than you becomes </a:t>
            </a:r>
            <a:r>
              <a:rPr lang="en-US" sz="2100" i="1" dirty="0">
                <a:solidFill>
                  <a:schemeClr val="tx1"/>
                </a:solidFill>
              </a:rPr>
              <a:t>increasingly </a:t>
            </a:r>
            <a:r>
              <a:rPr lang="en-US" sz="2100" i="1" dirty="0" smtClean="0">
                <a:solidFill>
                  <a:schemeClr val="tx1"/>
                </a:solidFill>
              </a:rPr>
              <a:t>resistant—you are </a:t>
            </a:r>
            <a:r>
              <a:rPr lang="en-US" sz="2100" i="1" dirty="0">
                <a:solidFill>
                  <a:schemeClr val="tx1"/>
                </a:solidFill>
              </a:rPr>
              <a:t>not going along with the teacher’s plan</a:t>
            </a:r>
            <a:r>
              <a:rPr lang="en-US" sz="2100" i="1" dirty="0" smtClean="0">
                <a:solidFill>
                  <a:schemeClr val="tx1"/>
                </a:solidFill>
              </a:rPr>
              <a:t>!</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32</a:t>
            </a:fld>
            <a:endParaRPr lang="en-US"/>
          </a:p>
        </p:txBody>
      </p:sp>
    </p:spTree>
    <p:extLst>
      <p:ext uri="{BB962C8B-B14F-4D97-AF65-F5344CB8AC3E}">
        <p14:creationId xmlns:p14="http://schemas.microsoft.com/office/powerpoint/2010/main" val="2176893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Phone call scenarios</a:t>
            </a:r>
            <a:endParaRPr lang="en-US" dirty="0"/>
          </a:p>
        </p:txBody>
      </p:sp>
      <p:sp>
        <p:nvSpPr>
          <p:cNvPr id="5" name="Text Placeholder 4"/>
          <p:cNvSpPr>
            <a:spLocks noGrp="1"/>
          </p:cNvSpPr>
          <p:nvPr>
            <p:ph type="body" idx="1"/>
          </p:nvPr>
        </p:nvSpPr>
        <p:spPr/>
        <p:txBody>
          <a:bodyPr/>
          <a:lstStyle/>
          <a:p>
            <a:r>
              <a:rPr lang="en-US" dirty="0" smtClean="0"/>
              <a:t>Round two (post-modules)</a:t>
            </a:r>
            <a:endParaRPr lang="en-US" dirty="0"/>
          </a:p>
        </p:txBody>
      </p:sp>
      <p:sp>
        <p:nvSpPr>
          <p:cNvPr id="2" name="Slide Number Placeholder 1"/>
          <p:cNvSpPr>
            <a:spLocks noGrp="1"/>
          </p:cNvSpPr>
          <p:nvPr>
            <p:ph type="sldNum" sz="quarter" idx="12"/>
          </p:nvPr>
        </p:nvSpPr>
        <p:spPr/>
        <p:txBody>
          <a:bodyPr/>
          <a:lstStyle/>
          <a:p>
            <a:fld id="{4AEBB459-E674-4D12-83E5-638ECE36B1A8}" type="slidenum">
              <a:rPr lang="en-US" smtClean="0"/>
              <a:t>33</a:t>
            </a:fld>
            <a:endParaRPr lang="en-US"/>
          </a:p>
        </p:txBody>
      </p:sp>
    </p:spTree>
    <p:extLst>
      <p:ext uri="{BB962C8B-B14F-4D97-AF65-F5344CB8AC3E}">
        <p14:creationId xmlns:p14="http://schemas.microsoft.com/office/powerpoint/2010/main" val="2883942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Good news scenario #2: Erica Luskin</a:t>
            </a:r>
            <a:endParaRPr lang="en-US" dirty="0"/>
          </a:p>
        </p:txBody>
      </p:sp>
      <p:sp>
        <p:nvSpPr>
          <p:cNvPr id="5" name="Content Placeholder 4"/>
          <p:cNvSpPr>
            <a:spLocks noGrp="1"/>
          </p:cNvSpPr>
          <p:nvPr>
            <p:ph idx="1"/>
          </p:nvPr>
        </p:nvSpPr>
        <p:spPr/>
        <p:txBody>
          <a:bodyPr>
            <a:normAutofit/>
          </a:bodyPr>
          <a:lstStyle/>
          <a:p>
            <a:r>
              <a:rPr lang="en-US" dirty="0" smtClean="0"/>
              <a:t>You are Dr. Erica Luskin, mother of 4</a:t>
            </a:r>
            <a:r>
              <a:rPr lang="en-US" baseline="30000" dirty="0" smtClean="0"/>
              <a:t>th</a:t>
            </a:r>
            <a:r>
              <a:rPr lang="en-US" dirty="0" smtClean="0"/>
              <a:t> grader, Russel Luskin.</a:t>
            </a:r>
          </a:p>
          <a:p>
            <a:r>
              <a:rPr lang="en-US" dirty="0" smtClean="0"/>
              <a:t>You just finished medical school and recently </a:t>
            </a:r>
            <a:r>
              <a:rPr lang="en-US" dirty="0"/>
              <a:t>relocated from </a:t>
            </a:r>
            <a:r>
              <a:rPr lang="en-US" dirty="0" smtClean="0"/>
              <a:t>Detroit </a:t>
            </a:r>
            <a:r>
              <a:rPr lang="en-US" dirty="0"/>
              <a:t>to CT </a:t>
            </a:r>
            <a:r>
              <a:rPr lang="en-US" dirty="0" smtClean="0"/>
              <a:t>for a two-year fellowship.  You </a:t>
            </a:r>
            <a:r>
              <a:rPr lang="en-US" dirty="0"/>
              <a:t>have </a:t>
            </a:r>
            <a:r>
              <a:rPr lang="en-US" dirty="0" smtClean="0"/>
              <a:t>been working very long hours since you arrived and are still trying to get your bearings. </a:t>
            </a:r>
          </a:p>
          <a:p>
            <a:r>
              <a:rPr lang="en-US" dirty="0" smtClean="0"/>
              <a:t>Russell </a:t>
            </a:r>
            <a:r>
              <a:rPr lang="en-US" dirty="0"/>
              <a:t>is a shy child and does not open up to people easily.  You are worried that by the time he makes new friends you will be moving </a:t>
            </a:r>
            <a:r>
              <a:rPr lang="en-US" dirty="0" smtClean="0"/>
              <a:t>again</a:t>
            </a:r>
            <a:r>
              <a:rPr lang="en-US" dirty="0"/>
              <a:t>!</a:t>
            </a:r>
          </a:p>
          <a:p>
            <a:endParaRPr lang="en-US" dirty="0"/>
          </a:p>
          <a:p>
            <a:endParaRPr lang="en-US" dirty="0" smtClean="0"/>
          </a:p>
        </p:txBody>
      </p:sp>
      <p:sp>
        <p:nvSpPr>
          <p:cNvPr id="2" name="Slide Number Placeholder 1"/>
          <p:cNvSpPr>
            <a:spLocks noGrp="1"/>
          </p:cNvSpPr>
          <p:nvPr>
            <p:ph type="sldNum" sz="quarter" idx="12"/>
          </p:nvPr>
        </p:nvSpPr>
        <p:spPr/>
        <p:txBody>
          <a:bodyPr/>
          <a:lstStyle/>
          <a:p>
            <a:fld id="{4AEBB459-E674-4D12-83E5-638ECE36B1A8}" type="slidenum">
              <a:rPr lang="en-US" smtClean="0"/>
              <a:t>34</a:t>
            </a:fld>
            <a:endParaRPr lang="en-US"/>
          </a:p>
        </p:txBody>
      </p:sp>
    </p:spTree>
    <p:extLst>
      <p:ext uri="{BB962C8B-B14F-4D97-AF65-F5344CB8AC3E}">
        <p14:creationId xmlns:p14="http://schemas.microsoft.com/office/powerpoint/2010/main" val="4212079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 about Dr. Luskin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Do </a:t>
            </a:r>
            <a:r>
              <a:rPr lang="en-US" b="1" u="sng" dirty="0" smtClean="0"/>
              <a:t>NOT</a:t>
            </a:r>
            <a:r>
              <a:rPr lang="en-US" dirty="0" smtClean="0"/>
              <a:t> offer the following information unless prompted by the teacher’s questions</a:t>
            </a:r>
          </a:p>
          <a:p>
            <a:r>
              <a:rPr lang="en-US" dirty="0" smtClean="0"/>
              <a:t>You are a 32-year old married woman.  </a:t>
            </a:r>
            <a:r>
              <a:rPr lang="en-US" dirty="0"/>
              <a:t>W</a:t>
            </a:r>
            <a:r>
              <a:rPr lang="en-US" dirty="0" smtClean="0"/>
              <a:t>hen Russell entered Kindergarten, you began medical school.  </a:t>
            </a:r>
          </a:p>
          <a:p>
            <a:r>
              <a:rPr lang="en-US" dirty="0" smtClean="0"/>
              <a:t>You </a:t>
            </a:r>
            <a:r>
              <a:rPr lang="en-US" dirty="0"/>
              <a:t>are far from family all of whom are in Detroit.  Russell is very close to his cousins; they all attended the same school.  Now you are concerned he is becoming a little withdrawn.  You keep meaning to check in with his teacher but it has been an overwhelming few weeks! </a:t>
            </a:r>
          </a:p>
          <a:p>
            <a:r>
              <a:rPr lang="en-US" dirty="0"/>
              <a:t>Your husband is commuting between </a:t>
            </a:r>
            <a:r>
              <a:rPr lang="en-US" dirty="0" smtClean="0"/>
              <a:t>Detroit and </a:t>
            </a:r>
            <a:r>
              <a:rPr lang="en-US" dirty="0"/>
              <a:t>CT.   This has been tough on the family</a:t>
            </a:r>
            <a:r>
              <a:rPr lang="en-US" dirty="0" smtClean="0"/>
              <a:t>.</a:t>
            </a:r>
          </a:p>
          <a:p>
            <a:r>
              <a:rPr lang="en-US" dirty="0"/>
              <a:t>You are excited about the fellowship, professionally.  It is a prestigious fellowship and will be great for your career and your family’s future, but you are also concerned about being away from your support system for the next two years.</a:t>
            </a:r>
          </a:p>
          <a:p>
            <a:pPr marL="0" indent="0">
              <a:buNone/>
            </a:pPr>
            <a:endParaRPr lang="en-US" i="1" dirty="0" smtClean="0"/>
          </a:p>
          <a:p>
            <a:pPr marL="0" indent="0">
              <a:buNone/>
            </a:pPr>
            <a:r>
              <a:rPr lang="en-US" i="1" dirty="0" smtClean="0"/>
              <a:t>NOTE</a:t>
            </a:r>
            <a:r>
              <a:rPr lang="en-US" i="1" dirty="0"/>
              <a:t>: you can share this information if the teacher asks questions such as “is there anything going on at home you want me to know </a:t>
            </a:r>
            <a:r>
              <a:rPr lang="en-US" i="1" dirty="0" smtClean="0"/>
              <a:t>about?” </a:t>
            </a:r>
            <a:r>
              <a:rPr lang="en-US" i="1" dirty="0"/>
              <a:t>or “how can I help Russell adjust to his new </a:t>
            </a:r>
            <a:r>
              <a:rPr lang="en-US" i="1" dirty="0" smtClean="0"/>
              <a:t>school?”</a:t>
            </a:r>
            <a:endParaRPr lang="en-US" i="1" dirty="0"/>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35</a:t>
            </a:fld>
            <a:endParaRPr lang="en-US"/>
          </a:p>
        </p:txBody>
      </p:sp>
    </p:spTree>
    <p:extLst>
      <p:ext uri="{BB962C8B-B14F-4D97-AF65-F5344CB8AC3E}">
        <p14:creationId xmlns:p14="http://schemas.microsoft.com/office/powerpoint/2010/main" val="4220802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news </a:t>
            </a:r>
            <a:r>
              <a:rPr lang="en-US" dirty="0"/>
              <a:t>scenario #2:  </a:t>
            </a:r>
            <a:r>
              <a:rPr lang="en-US" dirty="0" smtClean="0"/>
              <a:t>Alexis Mathews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You are the mother of 6</a:t>
            </a:r>
            <a:r>
              <a:rPr lang="en-US" baseline="30000" dirty="0" smtClean="0"/>
              <a:t>th</a:t>
            </a:r>
            <a:r>
              <a:rPr lang="en-US" dirty="0" smtClean="0"/>
              <a:t> grader, Robert Mathews.  </a:t>
            </a:r>
          </a:p>
          <a:p>
            <a:r>
              <a:rPr lang="en-US" dirty="0" smtClean="0"/>
              <a:t>Robert plays travel soccer.  Last year he was good friends with Jordan, another player on the team.  </a:t>
            </a:r>
          </a:p>
          <a:p>
            <a:r>
              <a:rPr lang="en-US" dirty="0" smtClean="0"/>
              <a:t>But recently you’ve noticed that Robert doesn’t want to talk about Jordan.  </a:t>
            </a:r>
          </a:p>
          <a:p>
            <a:r>
              <a:rPr lang="en-US" dirty="0" smtClean="0"/>
              <a:t>Robert also didn’t want to go to soccer last week which is definitely not like him.  </a:t>
            </a:r>
          </a:p>
          <a:p>
            <a:r>
              <a:rPr lang="en-US" dirty="0" smtClean="0"/>
              <a:t>You are worried about him. </a:t>
            </a:r>
          </a:p>
        </p:txBody>
      </p:sp>
      <p:sp>
        <p:nvSpPr>
          <p:cNvPr id="4" name="Slide Number Placeholder 3"/>
          <p:cNvSpPr>
            <a:spLocks noGrp="1"/>
          </p:cNvSpPr>
          <p:nvPr>
            <p:ph type="sldNum" sz="quarter" idx="12"/>
          </p:nvPr>
        </p:nvSpPr>
        <p:spPr/>
        <p:txBody>
          <a:bodyPr/>
          <a:lstStyle/>
          <a:p>
            <a:fld id="{4AEBB459-E674-4D12-83E5-638ECE36B1A8}" type="slidenum">
              <a:rPr lang="en-US" smtClean="0"/>
              <a:t>36</a:t>
            </a:fld>
            <a:endParaRPr lang="en-US"/>
          </a:p>
        </p:txBody>
      </p:sp>
    </p:spTree>
    <p:extLst>
      <p:ext uri="{BB962C8B-B14F-4D97-AF65-F5344CB8AC3E}">
        <p14:creationId xmlns:p14="http://schemas.microsoft.com/office/powerpoint/2010/main" val="2412466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Alexis Mathews</a:t>
            </a:r>
            <a:endParaRPr lang="en-US" dirty="0"/>
          </a:p>
        </p:txBody>
      </p:sp>
      <p:sp>
        <p:nvSpPr>
          <p:cNvPr id="3" name="Content Placeholder 2"/>
          <p:cNvSpPr>
            <a:spLocks noGrp="1"/>
          </p:cNvSpPr>
          <p:nvPr>
            <p:ph idx="1"/>
          </p:nvPr>
        </p:nvSpPr>
        <p:spPr/>
        <p:txBody>
          <a:bodyPr>
            <a:normAutofit fontScale="92500"/>
          </a:bodyPr>
          <a:lstStyle/>
          <a:p>
            <a:r>
              <a:rPr lang="en-US" dirty="0"/>
              <a:t>Robert is the best </a:t>
            </a:r>
            <a:r>
              <a:rPr lang="en-US" dirty="0" smtClean="0"/>
              <a:t>soccer player </a:t>
            </a:r>
            <a:r>
              <a:rPr lang="en-US" dirty="0"/>
              <a:t>on the team; in fact, one of the best players in your state.  </a:t>
            </a:r>
            <a:endParaRPr lang="en-US" dirty="0" smtClean="0"/>
          </a:p>
          <a:p>
            <a:r>
              <a:rPr lang="en-US" dirty="0" smtClean="0"/>
              <a:t>Since </a:t>
            </a:r>
            <a:r>
              <a:rPr lang="en-US" dirty="0"/>
              <a:t>last summer he has received a little publicity, including a few newspaper articles and a small spot in a local commercial.  He is very shy and never talks much about his talent and you have never heard him brag. </a:t>
            </a:r>
            <a:r>
              <a:rPr lang="en-US" dirty="0" smtClean="0"/>
              <a:t> You </a:t>
            </a:r>
            <a:r>
              <a:rPr lang="en-US" dirty="0"/>
              <a:t>did hear </a:t>
            </a:r>
            <a:r>
              <a:rPr lang="en-US" dirty="0" smtClean="0"/>
              <a:t>that some of kids at school have started calling him “Cristiano” (player on Real Madrid).</a:t>
            </a:r>
          </a:p>
          <a:p>
            <a:r>
              <a:rPr lang="en-US" dirty="0"/>
              <a:t>H</a:t>
            </a:r>
            <a:r>
              <a:rPr lang="en-US" dirty="0" smtClean="0"/>
              <a:t>e </a:t>
            </a:r>
            <a:r>
              <a:rPr lang="en-US" dirty="0"/>
              <a:t>only did the TV spot because the money paid for his soccer fees for </a:t>
            </a:r>
            <a:r>
              <a:rPr lang="en-US" dirty="0" smtClean="0"/>
              <a:t>the year</a:t>
            </a:r>
            <a:r>
              <a:rPr lang="en-US" dirty="0"/>
              <a:t>.  This really helped out your family who struggle to pay for the increasing costs of </a:t>
            </a:r>
            <a:r>
              <a:rPr lang="en-US" dirty="0" smtClean="0"/>
              <a:t>soccer. </a:t>
            </a:r>
          </a:p>
          <a:p>
            <a:r>
              <a:rPr lang="en-US" dirty="0" smtClean="0"/>
              <a:t>Robert </a:t>
            </a:r>
            <a:r>
              <a:rPr lang="en-US" dirty="0"/>
              <a:t>is embarrassed about the commercial, especially because </a:t>
            </a:r>
            <a:r>
              <a:rPr lang="en-US" dirty="0" smtClean="0"/>
              <a:t>your family </a:t>
            </a:r>
            <a:r>
              <a:rPr lang="en-US" dirty="0"/>
              <a:t>needed the money for </a:t>
            </a:r>
            <a:r>
              <a:rPr lang="en-US" dirty="0" smtClean="0"/>
              <a:t>his fees</a:t>
            </a:r>
            <a:r>
              <a:rPr lang="en-US" dirty="0"/>
              <a:t>. </a:t>
            </a:r>
            <a:r>
              <a:rPr lang="en-US" dirty="0" smtClean="0"/>
              <a:t> You </a:t>
            </a:r>
            <a:r>
              <a:rPr lang="en-US" dirty="0"/>
              <a:t>live in an affluent area where no one “needs” money.   </a:t>
            </a:r>
          </a:p>
        </p:txBody>
      </p:sp>
      <p:sp>
        <p:nvSpPr>
          <p:cNvPr id="4" name="Slide Number Placeholder 3"/>
          <p:cNvSpPr>
            <a:spLocks noGrp="1"/>
          </p:cNvSpPr>
          <p:nvPr>
            <p:ph type="sldNum" sz="quarter" idx="12"/>
          </p:nvPr>
        </p:nvSpPr>
        <p:spPr/>
        <p:txBody>
          <a:bodyPr/>
          <a:lstStyle/>
          <a:p>
            <a:fld id="{4AEBB459-E674-4D12-83E5-638ECE36B1A8}" type="slidenum">
              <a:rPr lang="en-US" smtClean="0"/>
              <a:t>37</a:t>
            </a:fld>
            <a:endParaRPr lang="en-US"/>
          </a:p>
        </p:txBody>
      </p:sp>
    </p:spTree>
    <p:extLst>
      <p:ext uri="{BB962C8B-B14F-4D97-AF65-F5344CB8AC3E}">
        <p14:creationId xmlns:p14="http://schemas.microsoft.com/office/powerpoint/2010/main" val="23508483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I do if</a:t>
            </a:r>
            <a:r>
              <a:rPr lang="en-US" dirty="0" smtClean="0"/>
              <a:t>…</a:t>
            </a:r>
            <a:endParaRPr lang="en-US" dirty="0"/>
          </a:p>
        </p:txBody>
      </p:sp>
      <p:sp>
        <p:nvSpPr>
          <p:cNvPr id="3" name="Content Placeholder 2"/>
          <p:cNvSpPr>
            <a:spLocks noGrp="1"/>
          </p:cNvSpPr>
          <p:nvPr>
            <p:ph idx="1"/>
          </p:nvPr>
        </p:nvSpPr>
        <p:spPr>
          <a:xfrm>
            <a:off x="577124" y="2197006"/>
            <a:ext cx="7989752" cy="3630795"/>
          </a:xfrm>
        </p:spPr>
        <p:txBody>
          <a:bodyPr/>
          <a:lstStyle/>
          <a:p>
            <a:pPr marL="0" indent="0">
              <a:buNone/>
            </a:pPr>
            <a:r>
              <a:rPr lang="en-US" dirty="0" smtClean="0"/>
              <a:t>The </a:t>
            </a:r>
            <a:r>
              <a:rPr lang="en-US" dirty="0"/>
              <a:t>teacher asks me questions about my background not covered in my bio?</a:t>
            </a:r>
          </a:p>
          <a:p>
            <a:r>
              <a:rPr lang="en-US" dirty="0" smtClean="0"/>
              <a:t>It’s unlikely </a:t>
            </a:r>
            <a:r>
              <a:rPr lang="en-US" dirty="0"/>
              <a:t>a teacher will ask you personal questions not covered in the bio</a:t>
            </a:r>
            <a:r>
              <a:rPr lang="en-US" dirty="0" smtClean="0"/>
              <a:t>. </a:t>
            </a:r>
          </a:p>
          <a:p>
            <a:r>
              <a:rPr lang="en-US" dirty="0" smtClean="0"/>
              <a:t>If necessary, answer questions in </a:t>
            </a:r>
            <a:r>
              <a:rPr lang="en-US" dirty="0"/>
              <a:t>the </a:t>
            </a:r>
            <a:r>
              <a:rPr lang="en-US" dirty="0" smtClean="0"/>
              <a:t>way that best fits </a:t>
            </a:r>
            <a:r>
              <a:rPr lang="en-US" dirty="0"/>
              <a:t>with your </a:t>
            </a:r>
            <a:r>
              <a:rPr lang="en-US" dirty="0" smtClean="0"/>
              <a:t>character. </a:t>
            </a:r>
          </a:p>
          <a:p>
            <a:r>
              <a:rPr lang="en-US" dirty="0" smtClean="0"/>
              <a:t>Otherwise</a:t>
            </a:r>
            <a:r>
              <a:rPr lang="en-US" dirty="0"/>
              <a:t>, </a:t>
            </a:r>
            <a:r>
              <a:rPr lang="en-US" dirty="0" smtClean="0"/>
              <a:t> </a:t>
            </a:r>
            <a:r>
              <a:rPr lang="en-US" i="1" dirty="0" smtClean="0"/>
              <a:t>do </a:t>
            </a:r>
            <a:r>
              <a:rPr lang="en-US" i="1" dirty="0"/>
              <a:t>not create new autobiographic </a:t>
            </a:r>
            <a:r>
              <a:rPr lang="en-US" i="1" dirty="0" smtClean="0"/>
              <a:t>details.</a:t>
            </a:r>
            <a:endParaRPr lang="en-US" dirty="0"/>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38</a:t>
            </a:fld>
            <a:endParaRPr lang="en-US"/>
          </a:p>
        </p:txBody>
      </p:sp>
    </p:spTree>
    <p:extLst>
      <p:ext uri="{BB962C8B-B14F-4D97-AF65-F5344CB8AC3E}">
        <p14:creationId xmlns:p14="http://schemas.microsoft.com/office/powerpoint/2010/main" val="1272817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AEBB459-E674-4D12-83E5-638ECE36B1A8}" type="slidenum">
              <a:rPr lang="en-US" smtClean="0"/>
              <a:t>39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702097" cy="6858000"/>
          </a:xfrm>
          <a:prstGeom prst="rect">
            <a:avLst/>
          </a:prstGeom>
        </p:spPr>
      </p:pic>
      <p:sp>
        <p:nvSpPr>
          <p:cNvPr id="5" name="TextBox 4"/>
          <p:cNvSpPr txBox="1"/>
          <p:nvPr/>
        </p:nvSpPr>
        <p:spPr>
          <a:xfrm>
            <a:off x="736377" y="3167390"/>
            <a:ext cx="8407623" cy="523220"/>
          </a:xfrm>
          <a:prstGeom prst="rect">
            <a:avLst/>
          </a:prstGeom>
          <a:noFill/>
        </p:spPr>
        <p:txBody>
          <a:bodyPr wrap="none" rtlCol="0">
            <a:spAutoFit/>
          </a:bodyPr>
          <a:lstStyle/>
          <a:p>
            <a:pPr algn="ctr"/>
            <a:r>
              <a:rPr lang="en-US" sz="2800" b="1" dirty="0" smtClean="0"/>
              <a:t>Thank you for your work helping future teachers!</a:t>
            </a:r>
            <a:endParaRPr lang="en-US" sz="2800" b="1" dirty="0"/>
          </a:p>
        </p:txBody>
      </p:sp>
    </p:spTree>
    <p:extLst>
      <p:ext uri="{BB962C8B-B14F-4D97-AF65-F5344CB8AC3E}">
        <p14:creationId xmlns:p14="http://schemas.microsoft.com/office/powerpoint/2010/main" val="1655087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project</a:t>
            </a:r>
            <a:endParaRPr lang="en-US" dirty="0"/>
          </a:p>
        </p:txBody>
      </p:sp>
      <p:sp>
        <p:nvSpPr>
          <p:cNvPr id="3" name="Content Placeholder 2"/>
          <p:cNvSpPr>
            <a:spLocks noGrp="1"/>
          </p:cNvSpPr>
          <p:nvPr>
            <p:ph idx="1"/>
          </p:nvPr>
        </p:nvSpPr>
        <p:spPr/>
        <p:txBody>
          <a:bodyPr/>
          <a:lstStyle/>
          <a:p>
            <a:r>
              <a:rPr lang="en-US" dirty="0" smtClean="0"/>
              <a:t>Students studying to become teachers (teacher candidates) learn about family engagement through role play activities &amp; interactive online modules</a:t>
            </a:r>
          </a:p>
          <a:p>
            <a:r>
              <a:rPr lang="en-US" dirty="0" smtClean="0"/>
              <a:t>Goals: </a:t>
            </a:r>
          </a:p>
          <a:p>
            <a:pPr marL="666900" lvl="1" indent="-342900">
              <a:buFont typeface="+mj-lt"/>
              <a:buAutoNum type="arabicPeriod"/>
            </a:pPr>
            <a:r>
              <a:rPr lang="en-US" dirty="0" smtClean="0"/>
              <a:t>Emphasize </a:t>
            </a:r>
            <a:r>
              <a:rPr lang="en-US" dirty="0"/>
              <a:t>relationship building </a:t>
            </a:r>
            <a:r>
              <a:rPr lang="en-US" dirty="0" smtClean="0"/>
              <a:t>&amp; proactive </a:t>
            </a:r>
            <a:r>
              <a:rPr lang="en-US" dirty="0"/>
              <a:t>positive engagement </a:t>
            </a:r>
            <a:endParaRPr lang="en-US" dirty="0" smtClean="0"/>
          </a:p>
          <a:p>
            <a:pPr marL="666900" lvl="1" indent="-342900">
              <a:buFont typeface="+mj-lt"/>
              <a:buAutoNum type="arabicPeriod"/>
            </a:pPr>
            <a:r>
              <a:rPr lang="en-US" dirty="0"/>
              <a:t>T</a:t>
            </a:r>
            <a:r>
              <a:rPr lang="en-US" dirty="0" smtClean="0"/>
              <a:t>each </a:t>
            </a:r>
            <a:r>
              <a:rPr lang="en-US" dirty="0"/>
              <a:t>candidates to view families as assets </a:t>
            </a:r>
            <a:r>
              <a:rPr lang="en-US" dirty="0" smtClean="0"/>
              <a:t>&amp; partners </a:t>
            </a:r>
            <a:r>
              <a:rPr lang="en-US" dirty="0"/>
              <a:t>with </a:t>
            </a:r>
            <a:r>
              <a:rPr lang="en-US" dirty="0" smtClean="0"/>
              <a:t>teachers</a:t>
            </a:r>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4</a:t>
            </a:fld>
            <a:endParaRPr lang="en-US"/>
          </a:p>
        </p:txBody>
      </p:sp>
    </p:spTree>
    <p:extLst>
      <p:ext uri="{BB962C8B-B14F-4D97-AF65-F5344CB8AC3E}">
        <p14:creationId xmlns:p14="http://schemas.microsoft.com/office/powerpoint/2010/main" val="2456105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EBB459-E674-4D12-83E5-638ECE36B1A8}" type="slidenum">
              <a:rPr lang="en-US" smtClean="0"/>
              <a:t>40</a:t>
            </a:fld>
            <a:endParaRPr lang="en-US"/>
          </a:p>
        </p:txBody>
      </p:sp>
      <p:sp>
        <p:nvSpPr>
          <p:cNvPr id="4" name="TextBox 3"/>
          <p:cNvSpPr txBox="1"/>
          <p:nvPr/>
        </p:nvSpPr>
        <p:spPr>
          <a:xfrm>
            <a:off x="1487837" y="1456840"/>
            <a:ext cx="7083107" cy="4832092"/>
          </a:xfrm>
          <a:prstGeom prst="rect">
            <a:avLst/>
          </a:prstGeom>
          <a:noFill/>
        </p:spPr>
        <p:txBody>
          <a:bodyPr wrap="square" rtlCol="0">
            <a:spAutoFit/>
          </a:bodyPr>
          <a:lstStyle/>
          <a:p>
            <a:pPr algn="ctr"/>
            <a:endParaRPr lang="en-US" sz="1400" dirty="0" smtClean="0"/>
          </a:p>
          <a:p>
            <a:pPr algn="ctr"/>
            <a:r>
              <a:rPr lang="en-US" sz="1400" dirty="0" smtClean="0"/>
              <a:t>NOTE on the use of PowerPoint and CAEP Family Engagement Mini Course:</a:t>
            </a:r>
          </a:p>
          <a:p>
            <a:pPr algn="ctr"/>
            <a:endParaRPr lang="en-US" sz="1400" dirty="0" smtClean="0"/>
          </a:p>
          <a:p>
            <a:pPr algn="ctr"/>
            <a:r>
              <a:rPr lang="en-US" sz="1400" dirty="0" smtClean="0"/>
              <a:t>This PowerPoint was developed by Claire E. Jacobson, Ph.D., Council for the Accreditation of Educator </a:t>
            </a:r>
            <a:r>
              <a:rPr lang="en-US" sz="1400" dirty="0" smtClean="0"/>
              <a:t>Preparation, </a:t>
            </a:r>
            <a:r>
              <a:rPr lang="en-US" sz="1400" dirty="0" smtClean="0"/>
              <a:t>to be used to train practice parents as part of the CAEP Family Engagement Project. The PowerPoint may be adapted and used for free with appropriate attribution.  It is protected under a Creative Commons non-commercial use license.  </a:t>
            </a:r>
          </a:p>
          <a:p>
            <a:pPr algn="ctr"/>
            <a:endParaRPr lang="en-US" sz="1400" dirty="0"/>
          </a:p>
          <a:p>
            <a:pPr algn="ctr"/>
            <a:r>
              <a:rPr lang="en-US" sz="1400" dirty="0" smtClean="0"/>
              <a:t>To cite this PowerPoint:</a:t>
            </a:r>
          </a:p>
          <a:p>
            <a:pPr algn="ctr"/>
            <a:r>
              <a:rPr lang="en-US" sz="1400" dirty="0" smtClean="0"/>
              <a:t>Jacobson, C. (2017). CAEP family engagement practice parent training [PowerPoint </a:t>
            </a:r>
            <a:r>
              <a:rPr lang="en-US" sz="1400" dirty="0"/>
              <a:t>slides]. </a:t>
            </a:r>
            <a:r>
              <a:rPr lang="en-US" sz="1400" dirty="0" smtClean="0"/>
              <a:t>Retrieved from </a:t>
            </a:r>
            <a:r>
              <a:rPr lang="en-US" sz="1400" u="sng" dirty="0" smtClean="0">
                <a:hlinkClick r:id="rId2"/>
              </a:rPr>
              <a:t>www.Caepnet.org/AboutFamilyEngagement</a:t>
            </a:r>
            <a:endParaRPr lang="en-US" sz="1400" u="sng" dirty="0" smtClean="0"/>
          </a:p>
          <a:p>
            <a:pPr algn="ctr"/>
            <a:endParaRPr lang="en-US" sz="1400" dirty="0"/>
          </a:p>
          <a:p>
            <a:pPr algn="ctr"/>
            <a:r>
              <a:rPr lang="en-US" sz="1400" dirty="0" smtClean="0"/>
              <a:t>The CAEP Family Engagement mini-course can be found at </a:t>
            </a:r>
            <a:r>
              <a:rPr lang="en-US" sz="1400" dirty="0" smtClean="0">
                <a:hlinkClick r:id="rId3"/>
              </a:rPr>
              <a:t>http://www.CAEPFamilyEngagement.org</a:t>
            </a:r>
            <a:r>
              <a:rPr lang="en-US" sz="1400" dirty="0" smtClean="0"/>
              <a:t> </a:t>
            </a:r>
          </a:p>
          <a:p>
            <a:pPr algn="ctr"/>
            <a:r>
              <a:rPr lang="en-US" sz="1400" dirty="0" smtClean="0"/>
              <a:t>and is protected under a Attribution-</a:t>
            </a:r>
            <a:r>
              <a:rPr lang="en-US" sz="1400" dirty="0" err="1" smtClean="0"/>
              <a:t>NonCommercial</a:t>
            </a:r>
            <a:r>
              <a:rPr lang="en-US" sz="1400" dirty="0" smtClean="0"/>
              <a:t>-</a:t>
            </a:r>
            <a:r>
              <a:rPr lang="en-US" sz="1400" dirty="0" err="1" smtClean="0"/>
              <a:t>NoDerivatives</a:t>
            </a:r>
            <a:r>
              <a:rPr lang="en-US" sz="1400" dirty="0" smtClean="0"/>
              <a:t> Creative Commons license.  </a:t>
            </a:r>
          </a:p>
          <a:p>
            <a:pPr algn="ctr"/>
            <a:r>
              <a:rPr lang="en-US" sz="1400" dirty="0" smtClean="0"/>
              <a:t>The mini course can be used for free, but may not be altered or changed in any way.</a:t>
            </a:r>
          </a:p>
          <a:p>
            <a:pPr algn="ctr"/>
            <a:endParaRPr lang="en-US" sz="1400" dirty="0"/>
          </a:p>
          <a:p>
            <a:pPr algn="ctr"/>
            <a:r>
              <a:rPr lang="en-US" sz="1400" dirty="0" smtClean="0"/>
              <a:t>If you have any questions about use of either of these materials please contact:</a:t>
            </a:r>
          </a:p>
          <a:p>
            <a:pPr algn="ctr"/>
            <a:r>
              <a:rPr lang="en-US" sz="1400" dirty="0" smtClean="0"/>
              <a:t>CAEPfamilyengagement@caepnet.org</a:t>
            </a:r>
          </a:p>
          <a:p>
            <a:pPr algn="ctr"/>
            <a:endParaRPr lang="en-US" sz="1400" dirty="0"/>
          </a:p>
          <a:p>
            <a:pPr algn="ctr"/>
            <a:r>
              <a:rPr lang="en-US" sz="1400" dirty="0" smtClean="0"/>
              <a:t>We hope you find these materials valuable and welcome your feedback!</a:t>
            </a:r>
            <a:endParaRPr lang="en-US" sz="1400" dirty="0"/>
          </a:p>
        </p:txBody>
      </p:sp>
    </p:spTree>
    <p:extLst>
      <p:ext uri="{BB962C8B-B14F-4D97-AF65-F5344CB8AC3E}">
        <p14:creationId xmlns:p14="http://schemas.microsoft.com/office/powerpoint/2010/main" val="4078757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role as a “practice parent”</a:t>
            </a:r>
            <a:endParaRPr lang="en-US" dirty="0"/>
          </a:p>
        </p:txBody>
      </p:sp>
      <p:sp>
        <p:nvSpPr>
          <p:cNvPr id="3" name="Content Placeholder 2"/>
          <p:cNvSpPr>
            <a:spLocks noGrp="1"/>
          </p:cNvSpPr>
          <p:nvPr>
            <p:ph idx="1"/>
          </p:nvPr>
        </p:nvSpPr>
        <p:spPr/>
        <p:txBody>
          <a:bodyPr/>
          <a:lstStyle/>
          <a:p>
            <a:r>
              <a:rPr lang="en-US" b="1" dirty="0" smtClean="0"/>
              <a:t>Play a </a:t>
            </a:r>
            <a:r>
              <a:rPr lang="en-US" b="1" dirty="0"/>
              <a:t>scripted parent—NOT yourself</a:t>
            </a:r>
          </a:p>
          <a:p>
            <a:r>
              <a:rPr lang="en-US" dirty="0"/>
              <a:t>Give </a:t>
            </a:r>
            <a:r>
              <a:rPr lang="en-US" dirty="0" smtClean="0"/>
              <a:t>teacher candidates experience </a:t>
            </a:r>
            <a:r>
              <a:rPr lang="en-US" dirty="0"/>
              <a:t>speaking with a parent</a:t>
            </a:r>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5</a:t>
            </a:fld>
            <a:endParaRPr lang="en-US"/>
          </a:p>
        </p:txBody>
      </p:sp>
    </p:spTree>
    <p:extLst>
      <p:ext uri="{BB962C8B-B14F-4D97-AF65-F5344CB8AC3E}">
        <p14:creationId xmlns:p14="http://schemas.microsoft.com/office/powerpoint/2010/main" val="2142433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a:t>
            </a:r>
            <a:endParaRPr lang="en-US" dirty="0"/>
          </a:p>
        </p:txBody>
      </p:sp>
      <p:sp>
        <p:nvSpPr>
          <p:cNvPr id="3" name="Content Placeholder 2"/>
          <p:cNvSpPr>
            <a:spLocks noGrp="1"/>
          </p:cNvSpPr>
          <p:nvPr>
            <p:ph idx="1"/>
          </p:nvPr>
        </p:nvSpPr>
        <p:spPr/>
        <p:txBody>
          <a:bodyPr>
            <a:normAutofit/>
          </a:bodyPr>
          <a:lstStyle/>
          <a:p>
            <a:pPr marL="0" indent="0">
              <a:buNone/>
            </a:pPr>
            <a:r>
              <a:rPr lang="en-US" dirty="0"/>
              <a:t>P</a:t>
            </a:r>
            <a:r>
              <a:rPr lang="en-US" dirty="0" smtClean="0"/>
              <a:t>roject </a:t>
            </a:r>
            <a:r>
              <a:rPr lang="en-US" dirty="0"/>
              <a:t>consists of three phases:</a:t>
            </a:r>
          </a:p>
          <a:p>
            <a:pPr lvl="0"/>
            <a:r>
              <a:rPr lang="en-US" dirty="0"/>
              <a:t>Practice phone </a:t>
            </a:r>
            <a:r>
              <a:rPr lang="en-US" dirty="0" smtClean="0"/>
              <a:t>call #1 between </a:t>
            </a:r>
            <a:r>
              <a:rPr lang="en-US" dirty="0" smtClean="0"/>
              <a:t>teacher candidates and </a:t>
            </a:r>
            <a:r>
              <a:rPr lang="en-US" dirty="0" smtClean="0"/>
              <a:t>live practice parent</a:t>
            </a:r>
            <a:endParaRPr lang="en-US" dirty="0"/>
          </a:p>
          <a:p>
            <a:pPr lvl="0"/>
            <a:r>
              <a:rPr lang="en-US" dirty="0"/>
              <a:t>Online training</a:t>
            </a:r>
          </a:p>
          <a:p>
            <a:pPr lvl="0"/>
            <a:r>
              <a:rPr lang="en-US" dirty="0"/>
              <a:t>Practice phone </a:t>
            </a:r>
            <a:r>
              <a:rPr lang="en-US" dirty="0" smtClean="0"/>
              <a:t>call #2 </a:t>
            </a:r>
            <a:r>
              <a:rPr lang="en-US" dirty="0"/>
              <a:t>between </a:t>
            </a:r>
            <a:r>
              <a:rPr lang="en-US" dirty="0"/>
              <a:t>teacher </a:t>
            </a:r>
            <a:r>
              <a:rPr lang="en-US" dirty="0" smtClean="0"/>
              <a:t>candidates and </a:t>
            </a:r>
            <a:r>
              <a:rPr lang="en-US" dirty="0"/>
              <a:t>live practice parent</a:t>
            </a:r>
            <a:endParaRPr lang="en-US" dirty="0" smtClean="0"/>
          </a:p>
          <a:p>
            <a:pPr lvl="0"/>
            <a:endParaRPr lang="en-US" dirty="0"/>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6</a:t>
            </a:fld>
            <a:endParaRPr lang="en-US"/>
          </a:p>
        </p:txBody>
      </p:sp>
    </p:spTree>
    <p:extLst>
      <p:ext uri="{BB962C8B-B14F-4D97-AF65-F5344CB8AC3E}">
        <p14:creationId xmlns:p14="http://schemas.microsoft.com/office/powerpoint/2010/main" val="1776031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 call #1</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a:t>Most </a:t>
            </a:r>
            <a:r>
              <a:rPr lang="en-US" dirty="0" smtClean="0"/>
              <a:t>teacher candidates will </a:t>
            </a:r>
            <a:r>
              <a:rPr lang="en-US" dirty="0"/>
              <a:t>have little/no prior experience communicating with parents</a:t>
            </a:r>
          </a:p>
          <a:p>
            <a:r>
              <a:rPr lang="en-US" dirty="0" smtClean="0"/>
              <a:t>Two calls:</a:t>
            </a:r>
          </a:p>
          <a:p>
            <a:pPr lvl="1"/>
            <a:r>
              <a:rPr lang="en-US" dirty="0" smtClean="0"/>
              <a:t>Teacher </a:t>
            </a:r>
            <a:r>
              <a:rPr lang="en-US" dirty="0"/>
              <a:t>calls with good news </a:t>
            </a:r>
          </a:p>
          <a:p>
            <a:pPr lvl="1"/>
            <a:r>
              <a:rPr lang="en-US" dirty="0"/>
              <a:t>Teacher calls with bad news </a:t>
            </a:r>
          </a:p>
          <a:p>
            <a:r>
              <a:rPr lang="en-US" dirty="0" smtClean="0"/>
              <a:t>Practice </a:t>
            </a:r>
            <a:r>
              <a:rPr lang="en-US" dirty="0"/>
              <a:t>parents provided personal &amp; family biography and training </a:t>
            </a:r>
            <a:r>
              <a:rPr lang="en-US" dirty="0" smtClean="0"/>
              <a:t>materials</a:t>
            </a:r>
          </a:p>
          <a:p>
            <a:r>
              <a:rPr lang="en-US" dirty="0" smtClean="0"/>
              <a:t>Teacher candidate provided </a:t>
            </a:r>
            <a:r>
              <a:rPr lang="en-US" dirty="0"/>
              <a:t>scenarios 24 hours ahead of </a:t>
            </a:r>
            <a:r>
              <a:rPr lang="en-US" dirty="0" smtClean="0"/>
              <a:t>time</a:t>
            </a:r>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7</a:t>
            </a:fld>
            <a:endParaRPr lang="en-US"/>
          </a:p>
        </p:txBody>
      </p:sp>
    </p:spTree>
    <p:extLst>
      <p:ext uri="{BB962C8B-B14F-4D97-AF65-F5344CB8AC3E}">
        <p14:creationId xmlns:p14="http://schemas.microsoft.com/office/powerpoint/2010/main" val="2527264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for practice parents</a:t>
            </a:r>
            <a:endParaRPr lang="en-US" dirty="0"/>
          </a:p>
        </p:txBody>
      </p:sp>
      <p:sp>
        <p:nvSpPr>
          <p:cNvPr id="3" name="Content Placeholder 2"/>
          <p:cNvSpPr>
            <a:spLocks noGrp="1"/>
          </p:cNvSpPr>
          <p:nvPr>
            <p:ph idx="1"/>
          </p:nvPr>
        </p:nvSpPr>
        <p:spPr/>
        <p:txBody>
          <a:bodyPr>
            <a:normAutofit/>
          </a:bodyPr>
          <a:lstStyle/>
          <a:p>
            <a:pPr>
              <a:spcBef>
                <a:spcPts val="0"/>
              </a:spcBef>
              <a:spcAft>
                <a:spcPts val="400"/>
              </a:spcAft>
            </a:pPr>
            <a:r>
              <a:rPr lang="en-US" dirty="0" smtClean="0"/>
              <a:t>Practice </a:t>
            </a:r>
            <a:r>
              <a:rPr lang="en-US" dirty="0"/>
              <a:t>parents </a:t>
            </a:r>
            <a:r>
              <a:rPr lang="en-US" u="sng" dirty="0"/>
              <a:t>do not</a:t>
            </a:r>
            <a:r>
              <a:rPr lang="en-US" dirty="0"/>
              <a:t> have to have </a:t>
            </a:r>
            <a:r>
              <a:rPr lang="en-US" dirty="0" smtClean="0"/>
              <a:t>children </a:t>
            </a:r>
          </a:p>
          <a:p>
            <a:pPr marL="0" indent="0">
              <a:spcBef>
                <a:spcPts val="0"/>
              </a:spcBef>
              <a:spcAft>
                <a:spcPts val="400"/>
              </a:spcAft>
              <a:buNone/>
            </a:pPr>
            <a:endParaRPr lang="en-US" sz="1200" dirty="0" smtClean="0"/>
          </a:p>
          <a:p>
            <a:pPr marL="0" indent="0">
              <a:spcBef>
                <a:spcPts val="0"/>
              </a:spcBef>
              <a:spcAft>
                <a:spcPts val="400"/>
              </a:spcAft>
              <a:buNone/>
            </a:pPr>
            <a:r>
              <a:rPr lang="en-US" dirty="0" smtClean="0"/>
              <a:t>You can be a successful practice parent if you can:</a:t>
            </a:r>
            <a:endParaRPr lang="en-US" dirty="0"/>
          </a:p>
          <a:p>
            <a:r>
              <a:rPr lang="en-US" b="1" dirty="0"/>
              <a:t>A</a:t>
            </a:r>
            <a:r>
              <a:rPr lang="en-US" b="1" dirty="0" smtClean="0"/>
              <a:t>dopt </a:t>
            </a:r>
            <a:r>
              <a:rPr lang="en-US" b="1" dirty="0"/>
              <a:t>a persona </a:t>
            </a:r>
            <a:r>
              <a:rPr lang="en-US" b="1" dirty="0" smtClean="0"/>
              <a:t>&amp; stay </a:t>
            </a:r>
            <a:r>
              <a:rPr lang="en-US" b="1" dirty="0"/>
              <a:t>in character.  </a:t>
            </a:r>
            <a:r>
              <a:rPr lang="en-US" dirty="0"/>
              <a:t>Practice parents are not “playing” themselves but are assigned a </a:t>
            </a:r>
            <a:r>
              <a:rPr lang="en-US" dirty="0" smtClean="0"/>
              <a:t>parent persona and scenario</a:t>
            </a:r>
          </a:p>
          <a:p>
            <a:r>
              <a:rPr lang="en-US" dirty="0"/>
              <a:t>S</a:t>
            </a:r>
            <a:r>
              <a:rPr lang="en-US" dirty="0" smtClean="0"/>
              <a:t>tay </a:t>
            </a:r>
            <a:r>
              <a:rPr lang="en-US" dirty="0"/>
              <a:t>“in </a:t>
            </a:r>
            <a:r>
              <a:rPr lang="en-US" dirty="0" smtClean="0"/>
              <a:t>role” if </a:t>
            </a:r>
            <a:r>
              <a:rPr lang="en-US" dirty="0"/>
              <a:t>something does not go according to </a:t>
            </a:r>
            <a:r>
              <a:rPr lang="en-US" dirty="0" smtClean="0"/>
              <a:t>plan</a:t>
            </a:r>
            <a:r>
              <a:rPr lang="en-US" dirty="0"/>
              <a:t> </a:t>
            </a:r>
            <a:r>
              <a:rPr lang="en-US" dirty="0" smtClean="0"/>
              <a:t>(technical difficulty,  nervous </a:t>
            </a:r>
            <a:r>
              <a:rPr lang="en-US" dirty="0" smtClean="0"/>
              <a:t>teacher candidate etc</a:t>
            </a:r>
            <a:r>
              <a:rPr lang="en-US" dirty="0" smtClean="0"/>
              <a:t>.)</a:t>
            </a:r>
            <a:endParaRPr lang="en-US" dirty="0"/>
          </a:p>
          <a:p>
            <a:r>
              <a:rPr lang="en-US" dirty="0" smtClean="0"/>
              <a:t>Give permission </a:t>
            </a:r>
            <a:r>
              <a:rPr lang="en-US" dirty="0"/>
              <a:t>to record </a:t>
            </a:r>
            <a:r>
              <a:rPr lang="en-US" dirty="0" smtClean="0"/>
              <a:t>calls (so </a:t>
            </a:r>
            <a:r>
              <a:rPr lang="en-US" dirty="0"/>
              <a:t>teacher candidate &amp; </a:t>
            </a:r>
            <a:r>
              <a:rPr lang="en-US" dirty="0" smtClean="0"/>
              <a:t>professor can listen)</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AEBB459-E674-4D12-83E5-638ECE36B1A8}" type="slidenum">
              <a:rPr lang="en-US" smtClean="0"/>
              <a:t>8</a:t>
            </a:fld>
            <a:endParaRPr lang="en-US"/>
          </a:p>
        </p:txBody>
      </p:sp>
    </p:spTree>
    <p:extLst>
      <p:ext uri="{BB962C8B-B14F-4D97-AF65-F5344CB8AC3E}">
        <p14:creationId xmlns:p14="http://schemas.microsoft.com/office/powerpoint/2010/main" val="3178727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commitment</a:t>
            </a:r>
            <a:endParaRPr lang="en-US" dirty="0"/>
          </a:p>
        </p:txBody>
      </p:sp>
      <p:sp>
        <p:nvSpPr>
          <p:cNvPr id="3" name="Content Placeholder 2"/>
          <p:cNvSpPr>
            <a:spLocks noGrp="1"/>
          </p:cNvSpPr>
          <p:nvPr>
            <p:ph idx="1"/>
          </p:nvPr>
        </p:nvSpPr>
        <p:spPr/>
        <p:txBody>
          <a:bodyPr/>
          <a:lstStyle/>
          <a:p>
            <a:r>
              <a:rPr lang="en-US" dirty="0" smtClean="0"/>
              <a:t>30 </a:t>
            </a:r>
            <a:r>
              <a:rPr lang="en-US" dirty="0"/>
              <a:t>minutes of </a:t>
            </a:r>
            <a:r>
              <a:rPr lang="en-US" dirty="0" smtClean="0"/>
              <a:t>“in character” time (for both rounds of calls</a:t>
            </a:r>
            <a:r>
              <a:rPr lang="en-US" dirty="0"/>
              <a:t>) </a:t>
            </a:r>
            <a:r>
              <a:rPr lang="en-US" dirty="0" smtClean="0"/>
              <a:t>per </a:t>
            </a:r>
            <a:r>
              <a:rPr lang="en-US" dirty="0"/>
              <a:t>teacher candidate </a:t>
            </a:r>
            <a:endParaRPr lang="en-US" dirty="0" smtClean="0"/>
          </a:p>
          <a:p>
            <a:r>
              <a:rPr lang="en-US" dirty="0" smtClean="0"/>
              <a:t>Some </a:t>
            </a:r>
            <a:r>
              <a:rPr lang="en-US" dirty="0" smtClean="0"/>
              <a:t>additional </a:t>
            </a:r>
            <a:r>
              <a:rPr lang="en-US" dirty="0"/>
              <a:t>time for training </a:t>
            </a:r>
            <a:r>
              <a:rPr lang="en-US" dirty="0" smtClean="0"/>
              <a:t>&amp; scheduling</a:t>
            </a:r>
            <a:r>
              <a:rPr lang="en-US" dirty="0"/>
              <a:t>, communications etc.  </a:t>
            </a:r>
          </a:p>
        </p:txBody>
      </p:sp>
      <p:sp>
        <p:nvSpPr>
          <p:cNvPr id="4" name="Slide Number Placeholder 3"/>
          <p:cNvSpPr>
            <a:spLocks noGrp="1"/>
          </p:cNvSpPr>
          <p:nvPr>
            <p:ph type="sldNum" sz="quarter" idx="12"/>
          </p:nvPr>
        </p:nvSpPr>
        <p:spPr/>
        <p:txBody>
          <a:bodyPr/>
          <a:lstStyle/>
          <a:p>
            <a:fld id="{4AEBB459-E674-4D12-83E5-638ECE36B1A8}" type="slidenum">
              <a:rPr lang="en-US" smtClean="0"/>
              <a:t>9</a:t>
            </a:fld>
            <a:endParaRPr lang="en-US"/>
          </a:p>
        </p:txBody>
      </p:sp>
    </p:spTree>
    <p:extLst>
      <p:ext uri="{BB962C8B-B14F-4D97-AF65-F5344CB8AC3E}">
        <p14:creationId xmlns:p14="http://schemas.microsoft.com/office/powerpoint/2010/main" val="2167750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1201</TotalTime>
  <Words>3821</Words>
  <Application>Microsoft Office PowerPoint</Application>
  <PresentationFormat>On-screen Show (4:3)</PresentationFormat>
  <Paragraphs>351</Paragraphs>
  <Slides>40</Slides>
  <Notes>23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Century Gothic</vt:lpstr>
      <vt:lpstr>Gill Sans MT</vt:lpstr>
      <vt:lpstr>Wingdings 2</vt:lpstr>
      <vt:lpstr>Dividend</vt:lpstr>
      <vt:lpstr>CAEP Family Engagement practice parent training</vt:lpstr>
      <vt:lpstr>PowerPoint Presentation</vt:lpstr>
      <vt:lpstr>PowerPoint Presentation</vt:lpstr>
      <vt:lpstr>Overview of project</vt:lpstr>
      <vt:lpstr>Your role as a “practice parent”</vt:lpstr>
      <vt:lpstr>Steps</vt:lpstr>
      <vt:lpstr>Phone call #1</vt:lpstr>
      <vt:lpstr>Requirements for practice parents</vt:lpstr>
      <vt:lpstr>Time commitment</vt:lpstr>
      <vt:lpstr>Recording calls</vt:lpstr>
      <vt:lpstr>Goal for the calls</vt:lpstr>
      <vt:lpstr>Background information</vt:lpstr>
      <vt:lpstr>When to share information…</vt:lpstr>
      <vt:lpstr>Sample phone calls</vt:lpstr>
      <vt:lpstr>Ms. Johnson (Good news example)</vt:lpstr>
      <vt:lpstr>Ms. Johnson (Good news) Cont.</vt:lpstr>
      <vt:lpstr>Ms. Bradley (bad news example)</vt:lpstr>
      <vt:lpstr>If/then prompts</vt:lpstr>
      <vt:lpstr>Opening </vt:lpstr>
      <vt:lpstr>Opening continued</vt:lpstr>
      <vt:lpstr>Sharing information</vt:lpstr>
      <vt:lpstr>Sharing information continued</vt:lpstr>
      <vt:lpstr>Asking Questions</vt:lpstr>
      <vt:lpstr>Asking Questions continued</vt:lpstr>
      <vt:lpstr>closing</vt:lpstr>
      <vt:lpstr>Closing continued</vt:lpstr>
      <vt:lpstr>Empathy &amp; Positive Expectations</vt:lpstr>
      <vt:lpstr>Phone call scenarios</vt:lpstr>
      <vt:lpstr>Good news scenario #1:  Anthony Jones</vt:lpstr>
      <vt:lpstr>More information about mr.  jones</vt:lpstr>
      <vt:lpstr>Bad news scenario #1: Marta Perez </vt:lpstr>
      <vt:lpstr>More information about Ms. Perez</vt:lpstr>
      <vt:lpstr>Phone call scenarios</vt:lpstr>
      <vt:lpstr>Good news scenario #2: Erica Luskin</vt:lpstr>
      <vt:lpstr>More information about Dr. Luskin</vt:lpstr>
      <vt:lpstr>Bad news scenario #2:  Alexis Mathews</vt:lpstr>
      <vt:lpstr>More about Alexis Mathews</vt:lpstr>
      <vt:lpstr>What should I do if…</vt:lpstr>
      <vt:lpstr>PowerPoint Presentation</vt:lpstr>
      <vt:lpstr>PowerPoint Presentation</vt:lpstr>
    </vt:vector>
  </TitlesOfParts>
  <Company>CAEP (SPLA)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CAEP Family Engagement practice parent training</dc:title>
  <dc:creator>Claire Jacobson</dc:creator>
  <cp:lastModifiedBy>Claire Jacobson</cp:lastModifiedBy>
  <cp:revision>82</cp:revision>
  <dcterms:created xsi:type="dcterms:W3CDTF">2016-10-21T14:37:24Z</dcterms:created>
  <dcterms:modified xsi:type="dcterms:W3CDTF">2017-04-25T21:38:00Z</dcterms:modified>
</cp:coreProperties>
</file>