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8229600" cx="14630400"/>
  <p:notesSz cx="7010400" cy="9296400"/>
  <p:embeddedFontLst>
    <p:embeddedFont>
      <p:font typeface="Garamond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460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1.xml"/><Relationship Id="rId19" Type="http://schemas.openxmlformats.org/officeDocument/2006/relationships/font" Target="fonts/Garamond-italic.fntdata"/><Relationship Id="rId18" Type="http://schemas.openxmlformats.org/officeDocument/2006/relationships/font" Target="fonts/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c146c787_0_8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c146c787_0_8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60c146c787_0_80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dc4ed2291_0_6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dc4ed2291_0_6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6dc4ed2291_0_60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3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63772700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6b63772700_0_0:notes"/>
          <p:cNvSpPr/>
          <p:nvPr>
            <p:ph idx="2" type="sldImg"/>
          </p:nvPr>
        </p:nvSpPr>
        <p:spPr>
          <a:xfrm>
            <a:off x="1168630" y="697230"/>
            <a:ext cx="46740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dc4ed2291_0_23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dc4ed2291_0_2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6dc4ed2291_0_23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63b3ad7da_0_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63b3ad7da_0_1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763b3ad7da_0_1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dc4ed2291_0_3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dc4ed2291_0_3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6dc4ed2291_0_32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dc4ed2291_0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dc4ed2291_0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6dc4ed2291_0_0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c4ed2291_0_43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dc4ed2291_0_4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6dc4ed2291_0_43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dc4ed2291_0_5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dc4ed2291_0_5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6dc4ed2291_0_50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47760" y="896920"/>
            <a:ext cx="13935000" cy="17208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8800"/>
              <a:buFont typeface="Calibri"/>
              <a:buNone/>
              <a:defRPr b="1" sz="88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47760" y="252712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6400"/>
              <a:buFont typeface="Calibri"/>
              <a:buNone/>
              <a:defRPr i="1" sz="64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5625600"/>
            <a:ext cx="14630400" cy="2604000"/>
          </a:xfrm>
          <a:prstGeom prst="rect">
            <a:avLst/>
          </a:prstGeom>
          <a:solidFill>
            <a:srgbClr val="FFC000">
              <a:alpha val="45880"/>
            </a:srgbClr>
          </a:solidFill>
          <a:ln>
            <a:noFill/>
          </a:ln>
        </p:spPr>
        <p:txBody>
          <a:bodyPr anchorCtr="0" anchor="ctr" bIns="73125" lIns="146275" spcFirstLastPara="1" rIns="146275" wrap="square" tIns="73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5625600"/>
            <a:ext cx="14630400" cy="2604000"/>
          </a:xfrm>
          <a:prstGeom prst="rect">
            <a:avLst/>
          </a:prstGeom>
          <a:solidFill>
            <a:srgbClr val="FFE28A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generated with high confidence" id="21" name="Google Shape;21;p2"/>
          <p:cNvPicPr preferRelativeResize="0"/>
          <p:nvPr/>
        </p:nvPicPr>
        <p:blipFill rotWithShape="1">
          <a:blip r:embed="rId2">
            <a:alphaModFix/>
          </a:blip>
          <a:srcRect b="0" l="460" r="-459" t="0"/>
          <a:stretch/>
        </p:blipFill>
        <p:spPr>
          <a:xfrm>
            <a:off x="5284842" y="5915140"/>
            <a:ext cx="9148883" cy="23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98720" y="1769800"/>
            <a:ext cx="13632900" cy="31416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98720" y="5043560"/>
            <a:ext cx="13632900" cy="20814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93700" lvl="1" marL="914400" algn="ctr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algn="ctr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algn="ctr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algn="ctr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algn="ctr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algn="ctr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algn="ctr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8pPr>
            <a:lvl9pPr indent="-368300" lvl="8" marL="4114800" algn="ctr">
              <a:spcBef>
                <a:spcPts val="2600"/>
              </a:spcBef>
              <a:spcAft>
                <a:spcPts val="2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 showMasterSp="0">
  <p:cSld name="Title Slide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6987918"/>
            <a:ext cx="14630400" cy="12801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0" y="1909"/>
            <a:ext cx="14630400" cy="689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3"/>
          <p:cNvSpPr txBox="1"/>
          <p:nvPr>
            <p:ph type="ctrTitle"/>
          </p:nvPr>
        </p:nvSpPr>
        <p:spPr>
          <a:xfrm>
            <a:off x="1199878" y="1345657"/>
            <a:ext cx="12358200" cy="29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199879" y="4618776"/>
            <a:ext cx="123582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" name="Google Shape;68;p13"/>
          <p:cNvCxnSpPr/>
          <p:nvPr/>
        </p:nvCxnSpPr>
        <p:spPr>
          <a:xfrm>
            <a:off x="13558213" y="6987918"/>
            <a:ext cx="0" cy="128010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3"/>
          <p:cNvCxnSpPr/>
          <p:nvPr/>
        </p:nvCxnSpPr>
        <p:spPr>
          <a:xfrm>
            <a:off x="4693186" y="7239376"/>
            <a:ext cx="0" cy="8760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81720" y="2023111"/>
            <a:ext cx="13391100" cy="5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481720" y="299086"/>
            <a:ext cx="133911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6422834" y="7558747"/>
            <a:ext cx="71421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21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21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21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Body">
  <p:cSld name="Text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81719" y="299086"/>
            <a:ext cx="132255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592456" y="1920242"/>
            <a:ext cx="12788100" cy="5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9A9AC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999038" y="7558745"/>
            <a:ext cx="85926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_HEADER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1155701" y="760759"/>
            <a:ext cx="12435900" cy="16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1155701" y="3488056"/>
            <a:ext cx="124359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16"/>
          <p:cNvCxnSpPr/>
          <p:nvPr/>
        </p:nvCxnSpPr>
        <p:spPr>
          <a:xfrm>
            <a:off x="2580204" y="7673975"/>
            <a:ext cx="0" cy="419100"/>
          </a:xfrm>
          <a:prstGeom prst="straightConnector1">
            <a:avLst/>
          </a:prstGeom>
          <a:noFill/>
          <a:ln cap="flat" cmpd="sng" w="9525">
            <a:solidFill>
              <a:srgbClr val="007B4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FFE28A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98720" y="3441360"/>
            <a:ext cx="13632900" cy="13470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Font typeface="Calibri"/>
              <a:buNone/>
              <a:defRPr sz="8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7049560"/>
            <a:ext cx="14630400" cy="10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3125" lIns="146275" spcFirstLastPara="1" rIns="146275" wrap="square" tIns="73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407200" y="7393360"/>
            <a:ext cx="9195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25" lIns="146275" spcFirstLastPara="1" rIns="146275" wrap="square" tIns="73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Connect with CAEP! | </a:t>
            </a:r>
            <a:r>
              <a:rPr b="1" i="0" lang="en-US" sz="2900" u="sng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caepnet.org</a:t>
            </a:r>
            <a:r>
              <a:rPr b="1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|         </a:t>
            </a:r>
            <a:r>
              <a:rPr b="1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@CAEPUpdates</a:t>
            </a:r>
            <a:endParaRPr b="1" i="0" sz="2900" u="none" cap="none" strike="noStrike">
              <a:solidFill>
                <a:srgbClr val="1573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high confidence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1899" y="7340751"/>
            <a:ext cx="688077" cy="688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generated with high confidence"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6505" y="7070282"/>
            <a:ext cx="4307353" cy="108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93700" lvl="1" marL="9144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8pPr>
            <a:lvl9pPr indent="-368300" lvl="8" marL="4114800">
              <a:spcBef>
                <a:spcPts val="2600"/>
              </a:spcBef>
              <a:spcAft>
                <a:spcPts val="2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600"/>
              </a:spcBef>
              <a:spcAft>
                <a:spcPts val="26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773184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600"/>
              </a:spcBef>
              <a:spcAft>
                <a:spcPts val="26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98720" y="888960"/>
            <a:ext cx="4492800" cy="12090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98720" y="2223360"/>
            <a:ext cx="4492800" cy="5087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600"/>
              </a:spcBef>
              <a:spcAft>
                <a:spcPts val="26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84400" y="720240"/>
            <a:ext cx="10188600" cy="65454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7315200" y="-200"/>
            <a:ext cx="73152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424800" y="1973080"/>
            <a:ext cx="6472200" cy="23718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424800" y="4484920"/>
            <a:ext cx="6472200" cy="1976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7903200" y="1158520"/>
            <a:ext cx="6139200" cy="5912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93700" lvl="1" marL="9144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8pPr>
            <a:lvl9pPr indent="-368300" lvl="8" marL="4114800">
              <a:spcBef>
                <a:spcPts val="2600"/>
              </a:spcBef>
              <a:spcAft>
                <a:spcPts val="2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98720" y="6768920"/>
            <a:ext cx="9598200" cy="968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C000">
            <a:alpha val="45880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■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>
              <a:lnSpc>
                <a:spcPct val="115000"/>
              </a:lnSpc>
              <a:spcBef>
                <a:spcPts val="2600"/>
              </a:spcBef>
              <a:spcAft>
                <a:spcPts val="2600"/>
              </a:spcAft>
              <a:buClr>
                <a:schemeClr val="dk2"/>
              </a:buClr>
              <a:buSzPts val="2200"/>
              <a:buFont typeface="Calibri"/>
              <a:buChar char="■"/>
              <a:defRPr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7119200"/>
            <a:ext cx="14630400" cy="10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3125" lIns="146275" spcFirstLastPara="1" rIns="146275" wrap="square" tIns="73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9367625" y="7442300"/>
            <a:ext cx="48684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25" lIns="146275" spcFirstLastPara="1" rIns="146275" wrap="square" tIns="73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2900"/>
              <a:buFont typeface="Arial"/>
              <a:buNone/>
            </a:pPr>
            <a:r>
              <a:rPr b="1" lang="en-US" sz="18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Stipulation Webinar 1.22.2020</a:t>
            </a:r>
            <a:endParaRPr b="1" i="0" sz="1800" u="none" cap="none" strike="noStrike">
              <a:solidFill>
                <a:srgbClr val="1573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Malina.Monaco@caepnet.org" TargetMode="External"/><Relationship Id="rId4" Type="http://schemas.openxmlformats.org/officeDocument/2006/relationships/hyperlink" Target="mailto:Malina.Monaco@caepnet.org" TargetMode="External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mailto:Malina.Monaco@caepnet.or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98725" y="666745"/>
            <a:ext cx="13632900" cy="13548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/>
              <a:t>Stipulation Visit Webinar</a:t>
            </a:r>
            <a:endParaRPr sz="7000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600"/>
              </a:spcAft>
              <a:buNone/>
            </a:pPr>
            <a:r>
              <a:rPr lang="en-US"/>
              <a:t>January 9, 2020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47750" y="3687700"/>
            <a:ext cx="6396300" cy="16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Malina Monaco, Ph.D.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Vice President, CAEP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After the virtual site visit</a:t>
            </a:r>
            <a:endParaRPr sz="4800"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498725" y="1843947"/>
            <a:ext cx="13632900" cy="51177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team writes a final report.  The final report looks exactly like the Formative with additional sections for a list of who was on the call, any additional evidence provided, and </a:t>
            </a:r>
            <a:r>
              <a:rPr b="1" lang="en-US">
                <a:solidFill>
                  <a:srgbClr val="FF0000"/>
                </a:solidFill>
              </a:rPr>
              <a:t>preliminary recommendations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2600"/>
              </a:spcBef>
              <a:spcAft>
                <a:spcPts val="0"/>
              </a:spcAft>
              <a:buNone/>
            </a:pPr>
            <a:r>
              <a:rPr lang="en-US"/>
              <a:t>Stipulation cases go to the Accreditation Council for Final decision.</a:t>
            </a:r>
            <a:endParaRPr/>
          </a:p>
          <a:p>
            <a:pPr indent="0" lvl="0" marL="0" rtl="0" algn="l">
              <a:spcBef>
                <a:spcPts val="2600"/>
              </a:spcBef>
              <a:spcAft>
                <a:spcPts val="26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450" y="4970950"/>
            <a:ext cx="6864749" cy="17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481725" y="299077"/>
            <a:ext cx="132255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6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592450" y="2549000"/>
            <a:ext cx="67227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Malina Monaco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Vice President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Malina.Monaco</a:t>
            </a:r>
            <a:r>
              <a:rPr i="0" lang="en-US" sz="4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@caepnet.org 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1652" lvl="0" marL="249452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8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7449" y="1733611"/>
            <a:ext cx="5355176" cy="4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166675" y="1482925"/>
            <a:ext cx="14208900" cy="5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Accreditation with Stipulation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year term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Followed by virtual visit where team reviews evidence submitted and makes recommendation about stipulation being met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stipulation (but meeting the standard)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person team (lead and reviewer)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joint state, State people are included on correspondence as well as present on the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visit.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 txBox="1"/>
          <p:nvPr>
            <p:ph type="title"/>
          </p:nvPr>
        </p:nvSpPr>
        <p:spPr>
          <a:xfrm>
            <a:off x="481670" y="215761"/>
            <a:ext cx="133911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Stipulation Virtual Visit</a:t>
            </a:r>
            <a:r>
              <a:rPr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1005850" y="77702"/>
            <a:ext cx="116328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CAEP Process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1005850" y="1228924"/>
            <a:ext cx="13116600" cy="58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noAutofit/>
          </a:bodyPr>
          <a:lstStyle/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opens in AIMS-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months prior to visit semester(</a:t>
            </a:r>
            <a:r>
              <a:rPr lang="en-US" sz="22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CAEP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Site Visit date is selected and communicated with Alexis Neal (</a:t>
            </a:r>
            <a:r>
              <a:rPr b="1" lang="en-US" sz="22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alexis.neal@caepnet.org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Stipulation Documentation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Due to CAEP early in the semester (</a:t>
            </a:r>
            <a:r>
              <a:rPr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is formed; reviews Documentation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CAEP, </a:t>
            </a:r>
            <a:r>
              <a:rPr lang="en-US" sz="2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writes Formative Report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(</a:t>
            </a:r>
            <a:r>
              <a:rPr lang="en-US" sz="2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Formative Report sent to CAEP case manager for review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will submit Formative to EPP after review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b="1" lang="en-US" sz="18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CAEP, </a:t>
            </a:r>
            <a:r>
              <a:rPr b="1" lang="en-US" sz="18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Site Visit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(</a:t>
            </a:r>
            <a:r>
              <a:rPr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EPP, </a:t>
            </a:r>
            <a:r>
              <a:rPr lang="en-US" sz="2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Site Visit report to CAEP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Team submits within 7 days of Virtual Visit to CAEP (</a:t>
            </a:r>
            <a:r>
              <a:rPr lang="en-US" sz="2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Virtual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sent to EPP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Submitted within 14 days of Virtual Visit (</a:t>
            </a:r>
            <a:r>
              <a:rPr lang="en-US" sz="22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Team Lead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Accreditation Council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Meets in October (for past Spring visits) and April (for fall visits)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83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596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06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do I contact if I have questions?</a:t>
            </a:r>
            <a:endParaRPr/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7125" y="2110875"/>
            <a:ext cx="3790950" cy="40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98725" y="2281300"/>
            <a:ext cx="6723300" cy="38148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Me! I am the case manager for stipulation visits.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Dr. Malina Monaco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Vice President for Accreditation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accent5"/>
                </a:solidFill>
                <a:hlinkClick r:id="rId4"/>
              </a:rPr>
              <a:t>Malina.Monaco@caepnet.org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498725" y="666749"/>
            <a:ext cx="13632900" cy="10200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/>
              <a:t>What do I address in my Stipulation Report?</a:t>
            </a:r>
            <a:endParaRPr sz="4800"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98725" y="1843950"/>
            <a:ext cx="13632900" cy="5038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ONLY responding to the stipulation(s) in your report.</a:t>
            </a:r>
            <a:endParaRPr/>
          </a:p>
          <a:p>
            <a:pPr indent="0" lvl="0" marL="0" rtl="0" algn="l">
              <a:spcBef>
                <a:spcPts val="2600"/>
              </a:spcBef>
              <a:spcAft>
                <a:spcPts val="0"/>
              </a:spcAft>
              <a:buNone/>
            </a:pPr>
            <a:r>
              <a:rPr lang="en-US"/>
              <a:t>Example: </a:t>
            </a:r>
            <a:r>
              <a:rPr i="1" lang="en-US"/>
              <a:t>My EPP has a stipulation in Standard 3 for component 3.1 and several AFIs in other standards.</a:t>
            </a:r>
            <a:endParaRPr i="1"/>
          </a:p>
          <a:p>
            <a:pPr indent="0" lvl="0" marL="0" rtl="0" algn="l">
              <a:spcBef>
                <a:spcPts val="2600"/>
              </a:spcBef>
              <a:spcAft>
                <a:spcPts val="2600"/>
              </a:spcAft>
              <a:buNone/>
            </a:pPr>
            <a:r>
              <a:rPr i="1" lang="en-US"/>
              <a:t>You only address the stipulation tagged to </a:t>
            </a:r>
            <a:r>
              <a:rPr i="1" lang="en-US"/>
              <a:t>component</a:t>
            </a:r>
            <a:r>
              <a:rPr i="1" lang="en-US"/>
              <a:t> 3.1.  You do not address any other AFIs in other standards.  You will be addressing those AFIs in your annual report each year.</a:t>
            </a:r>
            <a:endParaRPr i="1"/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0" l="0" r="57995" t="0"/>
          <a:stretch/>
        </p:blipFill>
        <p:spPr>
          <a:xfrm>
            <a:off x="1641350" y="1505550"/>
            <a:ext cx="11037001" cy="52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>
            <p:ph type="title"/>
          </p:nvPr>
        </p:nvSpPr>
        <p:spPr>
          <a:xfrm>
            <a:off x="634545" y="192335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What does it look like in AIMS?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3"/>
          <p:cNvSpPr txBox="1"/>
          <p:nvPr>
            <p:ph type="title"/>
          </p:nvPr>
        </p:nvSpPr>
        <p:spPr>
          <a:xfrm>
            <a:off x="498745" y="281885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ctr">
              <a:lnSpc>
                <a:spcPct val="30000"/>
              </a:lnSpc>
              <a:spcBef>
                <a:spcPts val="2600"/>
              </a:spcBef>
              <a:spcAft>
                <a:spcPts val="2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/>
              <a:t>How many reviewers are on my team?</a:t>
            </a:r>
            <a:endParaRPr sz="4800"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642450" y="1396501"/>
            <a:ext cx="13345500" cy="16878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3000"/>
              <a:t>There are 2 reviewers on a stipulation case.  One member is the lead and one a site visitor.  Stipulation reviewers are assigned in the same manner as </a:t>
            </a:r>
            <a:r>
              <a:rPr lang="en-US" sz="3000"/>
              <a:t>regular</a:t>
            </a:r>
            <a:r>
              <a:rPr lang="en-US" sz="3000"/>
              <a:t> site teams and follow the same process and protocol.</a:t>
            </a:r>
            <a:endParaRPr sz="3000"/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8575" y="3282725"/>
            <a:ext cx="6899925" cy="34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How does a virtual visit work?</a:t>
            </a:r>
            <a:endParaRPr sz="4800"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498725" y="1843950"/>
            <a:ext cx="8794800" cy="5284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800"/>
              <a:t>Virtual site team will review your Stipulation report in AIMS. 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800"/>
              <a:t>Team writes a Formative report and shares with EPP.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800"/>
              <a:t>Lead organizes Zoom meeting with CAEP or individually and shares call in information. 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800"/>
              <a:t>The team lead will communicate with the EPP about specific people that need to be on the virtual visit call for questions or verification.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800"/>
              <a:t>During the scheduled time, the Team and EPP meet and review report, answer questions, interview key individuals or groups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800"/>
              <a:t>Visits can last between 1-4 hours depending on how many stipulations and how many questions the team needs to be answered.</a:t>
            </a:r>
            <a:endParaRPr sz="1800"/>
          </a:p>
          <a:p>
            <a:pPr indent="0" lvl="0" marL="0" rtl="0" algn="l">
              <a:spcBef>
                <a:spcPts val="2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2600"/>
              </a:spcBef>
              <a:spcAft>
                <a:spcPts val="260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0575" y="2689375"/>
            <a:ext cx="5139250" cy="29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1816" r="0" t="3147"/>
          <a:stretch/>
        </p:blipFill>
        <p:spPr>
          <a:xfrm>
            <a:off x="3803500" y="1052750"/>
            <a:ext cx="6463976" cy="594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>
            <p:ph type="title"/>
          </p:nvPr>
        </p:nvSpPr>
        <p:spPr>
          <a:xfrm>
            <a:off x="498750" y="0"/>
            <a:ext cx="127116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Formative Report Template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