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8229600" cx="14630400"/>
  <p:notesSz cx="7010400" cy="9296400"/>
  <p:embeddedFontLst>
    <p:embeddedFont>
      <p:font typeface="Garamond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460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Garamond-italic.fntdata"/><Relationship Id="rId16" Type="http://schemas.openxmlformats.org/officeDocument/2006/relationships/font" Target="fonts/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font" Target="fonts/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c146c787_0_80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c146c787_0_8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60c146c787_0_8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dce918778_0_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6dce918778_0_8:notes"/>
          <p:cNvSpPr/>
          <p:nvPr>
            <p:ph idx="2" type="sldImg"/>
          </p:nvPr>
        </p:nvSpPr>
        <p:spPr>
          <a:xfrm>
            <a:off x="1168630" y="697230"/>
            <a:ext cx="46740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dc4ed2291_0_23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dc4ed2291_0_23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6dc4ed2291_0_23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63b3ad7da_0_1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63b3ad7da_0_1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763b3ad7da_0_1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ce918778_0_89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ce918778_0_89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6dce918778_0_89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dc4ed2291_0_32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dc4ed2291_0_32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6dc4ed2291_0_32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dce918778_0_97:notes"/>
          <p:cNvSpPr/>
          <p:nvPr>
            <p:ph idx="2" type="sldImg"/>
          </p:nvPr>
        </p:nvSpPr>
        <p:spPr>
          <a:xfrm>
            <a:off x="406400" y="696913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dce918778_0_97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6dce918778_0_97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3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47760" y="896920"/>
            <a:ext cx="13935000" cy="1720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8800"/>
              <a:buFont typeface="Calibri"/>
              <a:buNone/>
              <a:defRPr b="1" sz="88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47760" y="252712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6400"/>
              <a:buFont typeface="Calibri"/>
              <a:buNone/>
              <a:defRPr i="1" sz="64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5625600"/>
            <a:ext cx="14630400" cy="2604000"/>
          </a:xfrm>
          <a:prstGeom prst="rect">
            <a:avLst/>
          </a:prstGeom>
          <a:solidFill>
            <a:srgbClr val="FFC000">
              <a:alpha val="45880"/>
            </a:srgbClr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5625600"/>
            <a:ext cx="14630400" cy="2604000"/>
          </a:xfrm>
          <a:prstGeom prst="rect">
            <a:avLst/>
          </a:prstGeom>
          <a:solidFill>
            <a:srgbClr val="FFE28A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generated with high confidence" id="21" name="Google Shape;21;p2"/>
          <p:cNvPicPr preferRelativeResize="0"/>
          <p:nvPr/>
        </p:nvPicPr>
        <p:blipFill rotWithShape="1">
          <a:blip r:embed="rId2">
            <a:alphaModFix/>
          </a:blip>
          <a:srcRect b="0" l="460" r="-459" t="0"/>
          <a:stretch/>
        </p:blipFill>
        <p:spPr>
          <a:xfrm>
            <a:off x="5284842" y="5915140"/>
            <a:ext cx="9148883" cy="23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 algn="ctr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 algn="ctr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 algn="ctr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 algn="ctr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 algn="ctr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 algn="ctr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 showMasterSp="0">
  <p:cSld name="Title Slid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0" y="6987918"/>
            <a:ext cx="14630400" cy="12801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0" y="1909"/>
            <a:ext cx="14630400" cy="689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1199878" y="1345657"/>
            <a:ext cx="123582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199879" y="4618776"/>
            <a:ext cx="123582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" name="Google Shape;68;p13"/>
          <p:cNvCxnSpPr/>
          <p:nvPr/>
        </p:nvCxnSpPr>
        <p:spPr>
          <a:xfrm>
            <a:off x="13558213" y="6987918"/>
            <a:ext cx="0" cy="128010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3"/>
          <p:cNvCxnSpPr/>
          <p:nvPr/>
        </p:nvCxnSpPr>
        <p:spPr>
          <a:xfrm>
            <a:off x="4693186" y="7239376"/>
            <a:ext cx="0" cy="8760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81720" y="2023111"/>
            <a:ext cx="13391100" cy="5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CA2B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481720" y="299086"/>
            <a:ext cx="133911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6422834" y="7558747"/>
            <a:ext cx="71421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21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21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21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Body">
  <p:cSld name="Text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81719" y="299086"/>
            <a:ext cx="132255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592456" y="1920242"/>
            <a:ext cx="12788100" cy="5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9A9AC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999038" y="7558745"/>
            <a:ext cx="8592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13872784" y="7558745"/>
            <a:ext cx="744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1155701" y="760759"/>
            <a:ext cx="124359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155701" y="3488056"/>
            <a:ext cx="124359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16"/>
          <p:cNvCxnSpPr/>
          <p:nvPr/>
        </p:nvCxnSpPr>
        <p:spPr>
          <a:xfrm>
            <a:off x="2580204" y="7673975"/>
            <a:ext cx="0" cy="419100"/>
          </a:xfrm>
          <a:prstGeom prst="straightConnector1">
            <a:avLst/>
          </a:prstGeom>
          <a:noFill/>
          <a:ln cap="flat" cmpd="sng" w="9525">
            <a:solidFill>
              <a:srgbClr val="007B4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FFE28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Font typeface="Calibri"/>
              <a:buNone/>
              <a:defRPr sz="8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7049560"/>
            <a:ext cx="14630400" cy="10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07200" y="7393360"/>
            <a:ext cx="9195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25" lIns="146275" spcFirstLastPara="1" rIns="146275" wrap="square" tIns="7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Connect with CAEP! | </a:t>
            </a:r>
            <a:r>
              <a:rPr b="1" i="0" lang="en-US" sz="2900" u="sng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caepnet.org</a:t>
            </a:r>
            <a:r>
              <a:rPr b="1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|         </a:t>
            </a:r>
            <a:r>
              <a:rPr b="1" i="0" lang="en-US" sz="2900" u="none" cap="none" strike="noStrike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@CAEPUpdates</a:t>
            </a:r>
            <a:endParaRPr b="1" i="0" sz="2900" u="none" cap="none" strike="noStrike">
              <a:solidFill>
                <a:srgbClr val="157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generated with high confidence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1899" y="7340751"/>
            <a:ext cx="688077" cy="688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high confidence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6505" y="7070282"/>
            <a:ext cx="4307353" cy="108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6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6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6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600"/>
              </a:spcBef>
              <a:spcAft>
                <a:spcPts val="26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93700" lvl="1" marL="9144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260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260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2600"/>
              </a:spcBef>
              <a:spcAft>
                <a:spcPts val="0"/>
              </a:spcAft>
              <a:buSzPts val="2600"/>
              <a:buChar char="○"/>
              <a:defRPr/>
            </a:lvl8pPr>
            <a:lvl9pPr indent="-368300" lvl="8" marL="4114800">
              <a:spcBef>
                <a:spcPts val="2600"/>
              </a:spcBef>
              <a:spcAft>
                <a:spcPts val="26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C000">
            <a:alpha val="45880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2600"/>
              <a:buFont typeface="Calibri"/>
              <a:buChar char="○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2600"/>
              <a:buFont typeface="Calibri"/>
              <a:buChar char="■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SzPts val="2600"/>
              <a:buFont typeface="Calibri"/>
              <a:buChar char="●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■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●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Char char="○"/>
              <a:defRPr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>
              <a:lnSpc>
                <a:spcPct val="115000"/>
              </a:lnSpc>
              <a:spcBef>
                <a:spcPts val="2600"/>
              </a:spcBef>
              <a:spcAft>
                <a:spcPts val="2600"/>
              </a:spcAft>
              <a:buClr>
                <a:schemeClr val="dk2"/>
              </a:buClr>
              <a:buSzPts val="2200"/>
              <a:buFont typeface="Calibri"/>
              <a:buChar char="■"/>
              <a:defRPr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7119200"/>
            <a:ext cx="14630400" cy="10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3125" lIns="146275" spcFirstLastPara="1" rIns="146275" wrap="square" tIns="73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9367625" y="7442300"/>
            <a:ext cx="48684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25" lIns="146275" spcFirstLastPara="1" rIns="146275" wrap="square" tIns="731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7359"/>
              </a:buClr>
              <a:buSzPts val="2900"/>
              <a:buFont typeface="Arial"/>
              <a:buNone/>
            </a:pPr>
            <a:r>
              <a:rPr b="1" lang="en-US" sz="1800">
                <a:solidFill>
                  <a:srgbClr val="157359"/>
                </a:solidFill>
                <a:latin typeface="Calibri"/>
                <a:ea typeface="Calibri"/>
                <a:cs typeface="Calibri"/>
                <a:sym typeface="Calibri"/>
              </a:rPr>
              <a:t>Probation Webinar 1.22.2020</a:t>
            </a:r>
            <a:endParaRPr b="1" i="0" sz="1800" u="none" cap="none" strike="noStrike">
              <a:solidFill>
                <a:srgbClr val="1573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mailto:Malina.Monaco@caepnet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Malina.Monaco@caepnet.org" TargetMode="External"/><Relationship Id="rId4" Type="http://schemas.openxmlformats.org/officeDocument/2006/relationships/hyperlink" Target="mailto:Malina.Monaco@caepnet.org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98725" y="666745"/>
            <a:ext cx="13632900" cy="1354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/>
              <a:t>Probation Visit Webinar</a:t>
            </a:r>
            <a:endParaRPr sz="7000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92425" y="1889225"/>
            <a:ext cx="139392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600"/>
              </a:spcAft>
              <a:buNone/>
            </a:pPr>
            <a:r>
              <a:rPr lang="en-US"/>
              <a:t>January 22, 2020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811675" y="3281400"/>
            <a:ext cx="63963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Malina Monaco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Vice President, CAEP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66675" y="1482925"/>
            <a:ext cx="14208900" cy="5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Probation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meeting one standard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year term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Followed by physical site visit team to review evidence, make recommendation to Accreditation Council to determine standard is met.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are comprised of 2 site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visitors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(lead and a reviewer).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joint state, State people are included on correspondence as well as present on the visit.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481670" y="215761"/>
            <a:ext cx="133911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Probation Visit</a:t>
            </a:r>
            <a:r>
              <a:rPr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1005850" y="77702"/>
            <a:ext cx="116328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CAEP Process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1005850" y="1093075"/>
            <a:ext cx="13116600" cy="5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noAutofit/>
          </a:bodyPr>
          <a:lstStyle/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opens in AIMS-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months prior to visit semester(</a:t>
            </a:r>
            <a:r>
              <a:rPr lang="en-US" sz="22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CAEP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Study Report (SSR)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Due to CAEP 9 months prior to visit (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is formed; reviews SSR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2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CAEP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Formative Call scheduled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</a:t>
            </a:r>
            <a:r>
              <a:rPr lang="en-US" sz="2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Formative Feedback Report (FFR)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Team will submit FFR to EPP 5 months prior to visit. (</a:t>
            </a:r>
            <a:r>
              <a:rPr lang="en-US" sz="22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SSR Addendum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EPP has 60 days to submit after FFR is received (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Visit Report (SVR)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Team submits within 30 days of Site Visit to CAEP (</a:t>
            </a:r>
            <a:r>
              <a:rPr lang="en-US" sz="22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Factual correction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EPP submits any factual corrections within 7 days (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SVR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Submitted within 7 days of Site Visit (</a:t>
            </a:r>
            <a:r>
              <a:rPr lang="en-US" sz="22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Team Lead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Rejoinder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EPP has 30 days after receiving Final SVR to respond (</a:t>
            </a:r>
            <a:r>
              <a:rPr lang="en-U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EPP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Rejoinder response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Team lead has 2 weeks after receipt of Rejoinder to respond (</a:t>
            </a:r>
            <a:r>
              <a:rPr lang="en-US" sz="22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Team Lead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546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❖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Accreditation Council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Meets in October (for past Spring visits) and April (for fall visits)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83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596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06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do I contact if I have questions?</a:t>
            </a:r>
            <a:endParaRPr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7125" y="2110875"/>
            <a:ext cx="3790950" cy="40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98725" y="2281300"/>
            <a:ext cx="6723300" cy="38148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Me! I am the case manager for probation visits.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Dr. Malina Monaco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Vice President for Accreditation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accent5"/>
                </a:solidFill>
                <a:hlinkClick r:id="rId4"/>
              </a:rPr>
              <a:t>Malina.Monaco@caepnet.org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498725" y="666749"/>
            <a:ext cx="13632900" cy="10200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What do I address in my Probation Self Study Report?</a:t>
            </a:r>
            <a:endParaRPr sz="48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98725" y="1843950"/>
            <a:ext cx="13632900" cy="5038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addressing ALL components of the unmet Standard</a:t>
            </a:r>
            <a:endParaRPr/>
          </a:p>
          <a:p>
            <a:pPr indent="0" lvl="0" marL="0" rtl="0" algn="ctr">
              <a:spcBef>
                <a:spcPts val="2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AND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2600"/>
              </a:spcBef>
              <a:spcAft>
                <a:spcPts val="0"/>
              </a:spcAft>
              <a:buNone/>
            </a:pPr>
            <a:r>
              <a:rPr lang="en-US"/>
              <a:t>Any Stipulations from any Met Standards</a:t>
            </a:r>
            <a:endParaRPr/>
          </a:p>
          <a:p>
            <a:pPr indent="0" lvl="0" marL="0" rtl="0" algn="l">
              <a:spcBef>
                <a:spcPts val="2600"/>
              </a:spcBef>
              <a:spcAft>
                <a:spcPts val="2600"/>
              </a:spcAft>
              <a:buNone/>
            </a:pPr>
            <a:r>
              <a:rPr i="1" lang="en-US"/>
              <a:t>You do not address any AFIs in other MET standards.  You will be addressing those AFIs in your annual report each year.</a:t>
            </a:r>
            <a:endParaRPr i="1"/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Example</a:t>
            </a:r>
            <a:endParaRPr sz="4800"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98725" y="1843951"/>
            <a:ext cx="13632900" cy="47895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My UNMET standard is Standard 5(Stipulations in 5.1 and 5.2) </a:t>
            </a:r>
            <a:r>
              <a:rPr lang="en-US" sz="2400"/>
              <a:t>and</a:t>
            </a:r>
            <a:r>
              <a:rPr lang="en-US" sz="2400"/>
              <a:t> I have a Stipulation in MET Standard 3 (3.1) as well as MET Standard 1 (1.5).</a:t>
            </a:r>
            <a:endParaRPr sz="2400"/>
          </a:p>
          <a:p>
            <a:pPr indent="0" lvl="0" marL="0" rtl="0" algn="ctr"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2400"/>
              <a:t>My </a:t>
            </a:r>
            <a:r>
              <a:rPr lang="en-US" sz="2400"/>
              <a:t>Probation visit SSR will cover all components of Standard 5 (5.1, 5.2, 5.3, 5.4, and 5.5)</a:t>
            </a:r>
            <a:r>
              <a:rPr lang="en-US" sz="2400"/>
              <a:t> </a:t>
            </a:r>
            <a:endParaRPr sz="2400"/>
          </a:p>
          <a:p>
            <a:pPr indent="0" lvl="0" marL="0" rtl="0" algn="ctr"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AND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2400"/>
              <a:t>Stipulation 3.1</a:t>
            </a:r>
            <a:endParaRPr sz="2400"/>
          </a:p>
          <a:p>
            <a:pPr indent="0" lvl="0" marL="0" rtl="0" algn="ctr">
              <a:spcBef>
                <a:spcPts val="2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AND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2600"/>
              </a:spcBef>
              <a:spcAft>
                <a:spcPts val="2600"/>
              </a:spcAft>
              <a:buNone/>
            </a:pPr>
            <a:r>
              <a:rPr lang="en-US" sz="2400"/>
              <a:t>Stipulation 1.5</a:t>
            </a:r>
            <a:endParaRPr sz="2400"/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498720" y="66676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What does it look like in AIMS?</a:t>
            </a:r>
            <a:endParaRPr sz="4800"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98725" y="1843952"/>
            <a:ext cx="13632900" cy="4524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AIMS template looks exactly like a standard review.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-US"/>
              <a:t>Narrative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-US"/>
              <a:t>Evidence upload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-US"/>
              <a:t>Report templates(FFR, SVR, Addendum, Rejoinder)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The same preliminary items are requested (</a:t>
            </a:r>
            <a:r>
              <a:rPr lang="en-US" sz="2400"/>
              <a:t>EPP Overview, Program characteristics, </a:t>
            </a:r>
            <a:r>
              <a:rPr lang="en-US" sz="2400"/>
              <a:t>clinical</a:t>
            </a:r>
            <a:r>
              <a:rPr lang="en-US" sz="2400"/>
              <a:t> educator qualifications, parity table</a:t>
            </a:r>
            <a:r>
              <a:rPr lang="en-US"/>
              <a:t>).  These can be cut and pasted from previous report(</a:t>
            </a:r>
            <a:r>
              <a:rPr lang="en-US" sz="2400"/>
              <a:t>with updates as needed</a:t>
            </a:r>
            <a:r>
              <a:rPr lang="en-US"/>
              <a:t>).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The Technology and Diversity Crosscuts do NOT have to be addressed</a:t>
            </a:r>
            <a:endParaRPr/>
          </a:p>
          <a:p>
            <a:pPr indent="0" lvl="0" marL="45720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600"/>
              </a:spcBef>
              <a:spcAft>
                <a:spcPts val="2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498750" y="553549"/>
            <a:ext cx="13632900" cy="10266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 note about the Site Visit Team</a:t>
            </a:r>
            <a:endParaRPr sz="4800"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98725" y="1843951"/>
            <a:ext cx="13632900" cy="5175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The Site Visit Team for Probation is NOT the same team that completed the previous review.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The team is not briefed about the previous review or have contact with previous team. 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Teams do not have access to previous reports or evidences.</a:t>
            </a:r>
            <a:endParaRPr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❖"/>
            </a:pPr>
            <a:r>
              <a:rPr lang="en-US"/>
              <a:t>Teams are reviewing the probation narrative and evidence provided in AIMS independently of previous visit. </a:t>
            </a:r>
            <a:endParaRPr/>
          </a:p>
          <a:p>
            <a:pPr indent="0" lvl="0" marL="0" rtl="0" algn="l">
              <a:spcBef>
                <a:spcPts val="2600"/>
              </a:spcBef>
              <a:spcAft>
                <a:spcPts val="26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481725" y="299077"/>
            <a:ext cx="132255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6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592450" y="2549000"/>
            <a:ext cx="67227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Malina Monaco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Malina.Monaco</a:t>
            </a:r>
            <a:r>
              <a:rPr i="0" lang="en-US" sz="4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@caepnet.org 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1652" lvl="0" marL="249452" marR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47E58"/>
              </a:buClr>
              <a:buSzPts val="28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7449" y="1733611"/>
            <a:ext cx="5355176" cy="4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